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8" r:id="rId4"/>
    <p:sldId id="257" r:id="rId5"/>
    <p:sldId id="259" r:id="rId6"/>
    <p:sldId id="260" r:id="rId7"/>
    <p:sldId id="261" r:id="rId8"/>
    <p:sldId id="276" r:id="rId9"/>
    <p:sldId id="263" r:id="rId10"/>
    <p:sldId id="272" r:id="rId11"/>
    <p:sldId id="264" r:id="rId12"/>
    <p:sldId id="274" r:id="rId13"/>
    <p:sldId id="273" r:id="rId14"/>
    <p:sldId id="262" r:id="rId15"/>
    <p:sldId id="266" r:id="rId16"/>
    <p:sldId id="267" r:id="rId17"/>
    <p:sldId id="265" r:id="rId18"/>
    <p:sldId id="275" r:id="rId19"/>
    <p:sldId id="277" r:id="rId20"/>
    <p:sldId id="269" r:id="rId21"/>
    <p:sldId id="270" r:id="rId22"/>
    <p:sldId id="271" r:id="rId23"/>
  </p:sldIdLst>
  <p:sldSz cx="12192000" cy="6858000"/>
  <p:notesSz cx="7559675" cy="10691813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8" name="Picture 7" descr="C:\Users\Tamara\Desktop\EUzaTebe_logo.pn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9545" y="6368429"/>
            <a:ext cx="1240019" cy="33548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26" r="23196"/>
          <a:stretch/>
        </p:blipFill>
        <p:spPr bwMode="auto">
          <a:xfrm>
            <a:off x="313151" y="6250488"/>
            <a:ext cx="252941" cy="55123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9216439" y="6400936"/>
            <a:ext cx="1394933" cy="2893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80000"/>
              </a:lnSpc>
            </a:pPr>
            <a:r>
              <a:rPr lang="sr-Cyrl-RS" sz="800" dirty="0">
                <a:latin typeface="Arial" panose="020B0604020202020204" pitchFamily="34" charset="0"/>
                <a:cs typeface="Arial" panose="020B0604020202020204" pitchFamily="34" charset="0"/>
              </a:rPr>
              <a:t>Овај пројекат финансира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80000"/>
              </a:lnSpc>
            </a:pPr>
            <a:r>
              <a:rPr lang="sr-Cyrl-RS" sz="800" dirty="0">
                <a:latin typeface="Arial" panose="020B0604020202020204" pitchFamily="34" charset="0"/>
                <a:cs typeface="Arial" panose="020B0604020202020204" pitchFamily="34" charset="0"/>
              </a:rPr>
              <a:t>Европска унија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553566" y="6393901"/>
            <a:ext cx="1558440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sr-Cyrl-RS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Република</a:t>
            </a:r>
            <a:r>
              <a:rPr lang="sr-Cyrl-RS" sz="800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Србија</a:t>
            </a:r>
            <a:endParaRPr lang="en-US" sz="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sr-Cyrl-RS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Министарство просвете, </a:t>
            </a:r>
          </a:p>
          <a:p>
            <a:pPr>
              <a:lnSpc>
                <a:spcPct val="80000"/>
              </a:lnSpc>
            </a:pPr>
            <a:r>
              <a:rPr lang="sr-Cyrl-RS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науке и технолошког развоја</a:t>
            </a: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255889" y="6207130"/>
            <a:ext cx="11706409" cy="578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458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6000" b="0" strike="noStrike" spc="-1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lang="en-US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8F6CC5EF-E95C-46CF-9733-A5BF37F78AE3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t>9/17/2020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05ED4402-105D-445B-B43F-B2AFC99595CD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2F5597"/>
                </a:solidFill>
                <a:latin typeface="Arial"/>
              </a:rPr>
              <a:t>Click to edit Master title style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Edit Master text styles</a:t>
            </a: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Second level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Third level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Fourth level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Fifth level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3" name="Picture 7"/>
          <p:cNvPicPr/>
          <p:nvPr/>
        </p:nvPicPr>
        <p:blipFill>
          <a:blip r:embed="rId15"/>
          <a:stretch/>
        </p:blipFill>
        <p:spPr>
          <a:xfrm>
            <a:off x="10609560" y="6368400"/>
            <a:ext cx="1239480" cy="335160"/>
          </a:xfrm>
          <a:prstGeom prst="rect">
            <a:avLst/>
          </a:prstGeom>
          <a:ln>
            <a:noFill/>
          </a:ln>
        </p:spPr>
      </p:pic>
      <p:pic>
        <p:nvPicPr>
          <p:cNvPr id="44" name="Picture 8"/>
          <p:cNvPicPr/>
          <p:nvPr/>
        </p:nvPicPr>
        <p:blipFill>
          <a:blip r:embed="rId16"/>
          <a:srcRect l="24795" r="23226"/>
          <a:stretch/>
        </p:blipFill>
        <p:spPr>
          <a:xfrm>
            <a:off x="313200" y="6250320"/>
            <a:ext cx="252720" cy="550800"/>
          </a:xfrm>
          <a:prstGeom prst="rect">
            <a:avLst/>
          </a:prstGeom>
          <a:ln>
            <a:noFill/>
          </a:ln>
        </p:spPr>
      </p:pic>
      <p:sp>
        <p:nvSpPr>
          <p:cNvPr id="45" name="CustomShape 3"/>
          <p:cNvSpPr/>
          <p:nvPr/>
        </p:nvSpPr>
        <p:spPr>
          <a:xfrm>
            <a:off x="9225000" y="6400800"/>
            <a:ext cx="1377360" cy="28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80000"/>
              </a:lnSpc>
            </a:pPr>
            <a:r>
              <a:rPr lang="en-US" sz="800" b="0" strike="noStrike" spc="-1">
                <a:solidFill>
                  <a:srgbClr val="000000"/>
                </a:solidFill>
                <a:latin typeface="Arial"/>
              </a:rPr>
              <a:t>Овај пројекат финансира</a:t>
            </a:r>
            <a:endParaRPr lang="en-US" sz="800" b="0" strike="noStrike" spc="-1"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lang="en-US" sz="800" b="0" strike="noStrike" spc="-1">
                <a:solidFill>
                  <a:srgbClr val="000000"/>
                </a:solidFill>
                <a:latin typeface="Arial"/>
              </a:rPr>
              <a:t>Европска унија</a:t>
            </a:r>
            <a:endParaRPr lang="en-US" sz="800" b="0" strike="noStrike" spc="-1">
              <a:latin typeface="Arial"/>
            </a:endParaRPr>
          </a:p>
        </p:txBody>
      </p:sp>
      <p:sp>
        <p:nvSpPr>
          <p:cNvPr id="46" name="CustomShape 4"/>
          <p:cNvSpPr/>
          <p:nvPr/>
        </p:nvSpPr>
        <p:spPr>
          <a:xfrm>
            <a:off x="561600" y="6393960"/>
            <a:ext cx="1541880" cy="381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80000"/>
              </a:lnSpc>
            </a:pPr>
            <a:r>
              <a:rPr lang="en-US" sz="800" b="0" strike="noStrike" spc="-1" dirty="0" err="1">
                <a:solidFill>
                  <a:srgbClr val="000000"/>
                </a:solidFill>
                <a:latin typeface="Arial"/>
              </a:rPr>
              <a:t>Република</a:t>
            </a:r>
            <a:r>
              <a:rPr lang="en-US" sz="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800" b="0" strike="noStrike" spc="-1" dirty="0" err="1">
                <a:solidFill>
                  <a:srgbClr val="000000"/>
                </a:solidFill>
                <a:latin typeface="Arial"/>
              </a:rPr>
              <a:t>Србија</a:t>
            </a:r>
            <a:endParaRPr lang="en-US" sz="800" b="0" strike="noStrike" spc="-1" dirty="0"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en-US" sz="800" b="0" strike="noStrike" spc="-1" dirty="0" err="1">
                <a:solidFill>
                  <a:srgbClr val="000000"/>
                </a:solidFill>
                <a:latin typeface="Arial"/>
              </a:rPr>
              <a:t>Министарство</a:t>
            </a:r>
            <a:r>
              <a:rPr lang="en-US" sz="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800" b="0" strike="noStrike" spc="-1" dirty="0" err="1">
                <a:solidFill>
                  <a:srgbClr val="000000"/>
                </a:solidFill>
                <a:latin typeface="Arial"/>
              </a:rPr>
              <a:t>просвете</a:t>
            </a:r>
            <a:r>
              <a:rPr lang="en-US" sz="800" b="0" strike="noStrike" spc="-1" dirty="0">
                <a:solidFill>
                  <a:srgbClr val="000000"/>
                </a:solidFill>
                <a:latin typeface="Arial"/>
              </a:rPr>
              <a:t>, </a:t>
            </a:r>
            <a:endParaRPr lang="en-US" sz="800" b="0" strike="noStrike" spc="-1" dirty="0"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en-US" sz="800" b="0" strike="noStrike" spc="-1" dirty="0" err="1">
                <a:solidFill>
                  <a:srgbClr val="000000"/>
                </a:solidFill>
                <a:latin typeface="Arial"/>
              </a:rPr>
              <a:t>науке</a:t>
            </a:r>
            <a:r>
              <a:rPr lang="en-US" sz="800" b="0" strike="noStrike" spc="-1" dirty="0">
                <a:solidFill>
                  <a:srgbClr val="000000"/>
                </a:solidFill>
                <a:latin typeface="Arial"/>
              </a:rPr>
              <a:t> и </a:t>
            </a:r>
            <a:r>
              <a:rPr lang="en-US" sz="800" b="0" strike="noStrike" spc="-1" dirty="0" err="1">
                <a:solidFill>
                  <a:srgbClr val="000000"/>
                </a:solidFill>
                <a:latin typeface="Arial"/>
              </a:rPr>
              <a:t>технолошког</a:t>
            </a:r>
            <a:r>
              <a:rPr lang="en-US" sz="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800" b="0" strike="noStrike" spc="-1" dirty="0" err="1">
                <a:solidFill>
                  <a:srgbClr val="000000"/>
                </a:solidFill>
                <a:latin typeface="Arial"/>
              </a:rPr>
              <a:t>развоја</a:t>
            </a:r>
            <a:endParaRPr lang="en-US" sz="800" b="0" strike="noStrike" spc="-1" dirty="0">
              <a:latin typeface="Arial"/>
            </a:endParaRPr>
          </a:p>
        </p:txBody>
      </p:sp>
      <p:sp>
        <p:nvSpPr>
          <p:cNvPr id="47" name="Line 5"/>
          <p:cNvSpPr/>
          <p:nvPr/>
        </p:nvSpPr>
        <p:spPr>
          <a:xfrm>
            <a:off x="255600" y="6207120"/>
            <a:ext cx="11706480" cy="5760"/>
          </a:xfrm>
          <a:prstGeom prst="line">
            <a:avLst/>
          </a:prstGeom>
          <a:ln w="126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Drzavna.matura.Srbije" TargetMode="External"/><Relationship Id="rId2" Type="http://schemas.openxmlformats.org/officeDocument/2006/relationships/hyperlink" Target="https://matura.edu.rs/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mailto:info@matura.edu.rs" TargetMode="External"/><Relationship Id="rId4" Type="http://schemas.openxmlformats.org/officeDocument/2006/relationships/hyperlink" Target="https://www.linkedin.com/company/drzavna-matura-srbij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atura.edu.rs/" TargetMode="Externa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2022840" y="1855488"/>
            <a:ext cx="8173080" cy="153792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sr-Cyrl-RS" sz="4800" b="1" strike="noStrike" spc="-1" dirty="0" smtClean="0">
                <a:solidFill>
                  <a:srgbClr val="2F5597"/>
                </a:solidFill>
                <a:latin typeface="Arial"/>
              </a:rPr>
              <a:t>Прво пилотирање државне матуре</a:t>
            </a:r>
            <a:endParaRPr lang="sr-Cyrl-RS" sz="4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2022840" y="4337532"/>
            <a:ext cx="9489240" cy="1341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b="1" strike="noStrike" spc="-1" dirty="0" err="1">
                <a:solidFill>
                  <a:srgbClr val="2F5597"/>
                </a:solidFill>
                <a:latin typeface="Arial"/>
              </a:rPr>
              <a:t>Грегор</a:t>
            </a:r>
            <a:r>
              <a:rPr lang="en-US" sz="2000" b="1" strike="noStrike" spc="-1" dirty="0">
                <a:solidFill>
                  <a:srgbClr val="2F5597"/>
                </a:solidFill>
                <a:latin typeface="Arial"/>
              </a:rPr>
              <a:t> </a:t>
            </a:r>
            <a:r>
              <a:rPr lang="en-US" sz="2000" b="1" strike="noStrike" spc="-1" dirty="0" err="1">
                <a:solidFill>
                  <a:srgbClr val="2F5597"/>
                </a:solidFill>
                <a:latin typeface="Arial"/>
              </a:rPr>
              <a:t>Мохорчич</a:t>
            </a:r>
            <a:r>
              <a:rPr lang="en-US" sz="2000" b="1" strike="noStrike" spc="-1" dirty="0">
                <a:solidFill>
                  <a:srgbClr val="2F5597"/>
                </a:solidFill>
                <a:latin typeface="Arial"/>
              </a:rPr>
              <a:t>,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вођа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тима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пројекта</a:t>
            </a:r>
            <a:endParaRPr lang="en-US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000" b="1" strike="noStrike" spc="-1" dirty="0" err="1">
                <a:solidFill>
                  <a:srgbClr val="2F5597"/>
                </a:solidFill>
                <a:latin typeface="Arial"/>
              </a:rPr>
              <a:t>Ника</a:t>
            </a:r>
            <a:r>
              <a:rPr lang="en-US" sz="2000" b="1" strike="noStrike" spc="-1" dirty="0">
                <a:solidFill>
                  <a:srgbClr val="2F5597"/>
                </a:solidFill>
                <a:latin typeface="Arial"/>
              </a:rPr>
              <a:t> </a:t>
            </a:r>
            <a:r>
              <a:rPr lang="en-US" sz="2000" b="1" strike="noStrike" spc="-1" dirty="0" err="1">
                <a:solidFill>
                  <a:srgbClr val="2F5597"/>
                </a:solidFill>
                <a:latin typeface="Arial"/>
              </a:rPr>
              <a:t>Шламбергер</a:t>
            </a:r>
            <a:r>
              <a:rPr lang="en-US" sz="2000" b="1" strike="noStrike" spc="-1" dirty="0">
                <a:solidFill>
                  <a:srgbClr val="2F5597"/>
                </a:solidFill>
                <a:latin typeface="Arial"/>
              </a:rPr>
              <a:t>,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кључни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експерт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за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завршне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испите</a:t>
            </a:r>
            <a:endParaRPr lang="en-US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000" b="1" strike="noStrike" spc="-1" dirty="0" err="1">
                <a:solidFill>
                  <a:srgbClr val="2F5597"/>
                </a:solidFill>
                <a:latin typeface="Arial"/>
              </a:rPr>
              <a:t>Љиљана</a:t>
            </a:r>
            <a:r>
              <a:rPr lang="en-US" sz="2000" b="1" strike="noStrike" spc="-1" dirty="0">
                <a:solidFill>
                  <a:srgbClr val="2F5597"/>
                </a:solidFill>
                <a:latin typeface="Arial"/>
              </a:rPr>
              <a:t> </a:t>
            </a:r>
            <a:r>
              <a:rPr lang="en-US" sz="2000" b="1" strike="noStrike" spc="-1" dirty="0" err="1">
                <a:solidFill>
                  <a:srgbClr val="2F5597"/>
                </a:solidFill>
                <a:latin typeface="Arial"/>
              </a:rPr>
              <a:t>Левков</a:t>
            </a:r>
            <a:r>
              <a:rPr lang="en-US" sz="2000" b="1" strike="noStrike" spc="-1" dirty="0">
                <a:solidFill>
                  <a:srgbClr val="2F5597"/>
                </a:solidFill>
                <a:latin typeface="Arial"/>
              </a:rPr>
              <a:t>,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кључни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експерт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за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унапређивање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капацитета</a:t>
            </a:r>
            <a:endParaRPr lang="en-US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000" b="1" strike="noStrike" spc="-1" dirty="0" err="1">
                <a:solidFill>
                  <a:srgbClr val="2F5597"/>
                </a:solidFill>
                <a:latin typeface="Arial"/>
              </a:rPr>
              <a:t>Тамара</a:t>
            </a:r>
            <a:r>
              <a:rPr lang="en-US" sz="2000" b="1" strike="noStrike" spc="-1" dirty="0">
                <a:solidFill>
                  <a:srgbClr val="2F5597"/>
                </a:solidFill>
                <a:latin typeface="Arial"/>
              </a:rPr>
              <a:t> </a:t>
            </a:r>
            <a:r>
              <a:rPr lang="en-US" sz="2000" b="1" strike="noStrike" spc="-1" dirty="0" err="1">
                <a:solidFill>
                  <a:srgbClr val="2F5597"/>
                </a:solidFill>
                <a:latin typeface="Arial"/>
              </a:rPr>
              <a:t>Икономов</a:t>
            </a:r>
            <a:r>
              <a:rPr lang="en-US" sz="2000" b="1" strike="noStrike" spc="-1" dirty="0">
                <a:solidFill>
                  <a:srgbClr val="2F5597"/>
                </a:solidFill>
                <a:latin typeface="Arial"/>
              </a:rPr>
              <a:t>,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експерт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за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комуникације</a:t>
            </a:r>
            <a:endParaRPr lang="en-US" sz="2000" b="0" strike="noStrike" spc="-1" dirty="0">
              <a:latin typeface="Arial"/>
            </a:endParaRPr>
          </a:p>
        </p:txBody>
      </p:sp>
      <p:pic>
        <p:nvPicPr>
          <p:cNvPr id="86" name="Picture 3"/>
          <p:cNvPicPr/>
          <p:nvPr/>
        </p:nvPicPr>
        <p:blipFill>
          <a:blip r:embed="rId2"/>
          <a:srcRect l="24839" r="23193"/>
          <a:stretch/>
        </p:blipFill>
        <p:spPr>
          <a:xfrm>
            <a:off x="351720" y="49680"/>
            <a:ext cx="561960" cy="1109520"/>
          </a:xfrm>
          <a:prstGeom prst="rect">
            <a:avLst/>
          </a:prstGeom>
          <a:ln>
            <a:noFill/>
          </a:ln>
        </p:spPr>
      </p:pic>
      <p:pic>
        <p:nvPicPr>
          <p:cNvPr id="87" name="Picture 4"/>
          <p:cNvPicPr/>
          <p:nvPr/>
        </p:nvPicPr>
        <p:blipFill>
          <a:blip r:embed="rId3"/>
          <a:stretch/>
        </p:blipFill>
        <p:spPr>
          <a:xfrm>
            <a:off x="9453600" y="406080"/>
            <a:ext cx="2322360" cy="628200"/>
          </a:xfrm>
          <a:prstGeom prst="rect">
            <a:avLst/>
          </a:prstGeom>
          <a:ln>
            <a:noFill/>
          </a:ln>
        </p:spPr>
      </p:pic>
      <p:sp>
        <p:nvSpPr>
          <p:cNvPr id="88" name="CustomShape 3"/>
          <p:cNvSpPr/>
          <p:nvPr/>
        </p:nvSpPr>
        <p:spPr>
          <a:xfrm>
            <a:off x="7297200" y="538920"/>
            <a:ext cx="2110320" cy="40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80000"/>
              </a:lnSpc>
            </a:pPr>
            <a:r>
              <a:rPr lang="en-US" sz="1300" b="0" strike="noStrike" spc="-1">
                <a:solidFill>
                  <a:srgbClr val="000000"/>
                </a:solidFill>
                <a:latin typeface="Arial"/>
              </a:rPr>
              <a:t>Овај пројекат финансира</a:t>
            </a:r>
            <a:endParaRPr lang="en-US" sz="1300" b="0" strike="noStrike" spc="-1"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lang="en-US" sz="1300" b="0" strike="noStrike" spc="-1">
                <a:solidFill>
                  <a:srgbClr val="000000"/>
                </a:solidFill>
                <a:latin typeface="Arial"/>
              </a:rPr>
              <a:t>Европска унија</a:t>
            </a:r>
            <a:endParaRPr lang="en-US" sz="1300" b="0" strike="noStrike" spc="-1">
              <a:latin typeface="Arial"/>
            </a:endParaRPr>
          </a:p>
        </p:txBody>
      </p:sp>
      <p:sp>
        <p:nvSpPr>
          <p:cNvPr id="89" name="CustomShape 4"/>
          <p:cNvSpPr/>
          <p:nvPr/>
        </p:nvSpPr>
        <p:spPr>
          <a:xfrm>
            <a:off x="937800" y="483120"/>
            <a:ext cx="2369520" cy="56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80000"/>
              </a:lnSpc>
            </a:pPr>
            <a:r>
              <a:rPr lang="en-US" sz="1300" b="0" strike="noStrike" spc="-1">
                <a:solidFill>
                  <a:srgbClr val="000000"/>
                </a:solidFill>
                <a:latin typeface="Arial"/>
              </a:rPr>
              <a:t>РЕПУБЛИКА СРБИЈА</a:t>
            </a:r>
            <a:endParaRPr lang="en-US" sz="1300" b="0" strike="noStrike" spc="-1"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en-US" sz="1300" b="0" strike="noStrike" spc="-1">
                <a:solidFill>
                  <a:srgbClr val="000000"/>
                </a:solidFill>
                <a:latin typeface="Arial"/>
              </a:rPr>
              <a:t>Министарство просвете, </a:t>
            </a:r>
            <a:endParaRPr lang="en-US" sz="1300" b="0" strike="noStrike" spc="-1"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en-US" sz="1300" b="0" strike="noStrike" spc="-1">
                <a:solidFill>
                  <a:srgbClr val="000000"/>
                </a:solidFill>
                <a:latin typeface="Arial"/>
              </a:rPr>
              <a:t>науке и технолошког развоја</a:t>
            </a:r>
            <a:endParaRPr lang="en-US" sz="1300" b="0" strike="noStrike" spc="-1">
              <a:latin typeface="Arial"/>
            </a:endParaRPr>
          </a:p>
        </p:txBody>
      </p:sp>
      <p:sp>
        <p:nvSpPr>
          <p:cNvPr id="90" name="CustomShape 5"/>
          <p:cNvSpPr/>
          <p:nvPr/>
        </p:nvSpPr>
        <p:spPr>
          <a:xfrm>
            <a:off x="1580040" y="3343368"/>
            <a:ext cx="8759520" cy="73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2040" tIns="122040" rIns="122040" bIns="122040"/>
          <a:lstStyle/>
          <a:p>
            <a:pPr algn="ctr">
              <a:lnSpc>
                <a:spcPct val="100000"/>
              </a:lnSpc>
            </a:pPr>
            <a:r>
              <a:rPr lang="sr-Cyrl-RS" sz="1800" b="0" strike="noStrike" spc="-1" dirty="0" smtClean="0">
                <a:solidFill>
                  <a:srgbClr val="000000"/>
                </a:solidFill>
                <a:latin typeface="Arial"/>
              </a:rPr>
              <a:t>Инфо састанак </a:t>
            </a:r>
            <a:r>
              <a:rPr lang="sr-Cyrl-RS" spc="-1" dirty="0" smtClean="0">
                <a:solidFill>
                  <a:srgbClr val="000000"/>
                </a:solidFill>
                <a:latin typeface="Arial"/>
              </a:rPr>
              <a:t>са директорима </a:t>
            </a:r>
            <a:r>
              <a:rPr lang="sr-Cyrl-RS" sz="1800" b="0" strike="noStrike" spc="-1" dirty="0" smtClean="0">
                <a:solidFill>
                  <a:srgbClr val="000000"/>
                </a:solidFill>
                <a:latin typeface="Arial"/>
              </a:rPr>
              <a:t>пилот школа</a:t>
            </a:r>
            <a:endParaRPr lang="sr-Cyrl-RS" sz="1800" b="0" strike="noStrike" spc="-1" dirty="0" smtClean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r-Cyrl-RS" spc="-1" dirty="0" smtClean="0">
                <a:solidFill>
                  <a:srgbClr val="767171"/>
                </a:solidFill>
                <a:latin typeface="Arial"/>
              </a:rPr>
              <a:t>Онлајн с</a:t>
            </a:r>
            <a:r>
              <a:rPr lang="sr-Cyrl-RS" sz="1800" b="0" strike="noStrike" spc="-1" dirty="0" smtClean="0">
                <a:solidFill>
                  <a:srgbClr val="767171"/>
                </a:solidFill>
                <a:latin typeface="Arial"/>
              </a:rPr>
              <a:t>астанак, 17. и 18. септембар 2020. године</a:t>
            </a:r>
            <a:endParaRPr lang="sr-Cyrl-RS" sz="1800" b="0" strike="noStrike" spc="-1" dirty="0">
              <a:latin typeface="Arial"/>
            </a:endParaRPr>
          </a:p>
        </p:txBody>
      </p:sp>
      <p:sp>
        <p:nvSpPr>
          <p:cNvPr id="91" name="CustomShape 6"/>
          <p:cNvSpPr/>
          <p:nvPr/>
        </p:nvSpPr>
        <p:spPr>
          <a:xfrm>
            <a:off x="442800" y="6006960"/>
            <a:ext cx="11389320" cy="51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Ова презентација је направљена уз финансијску помоћ Европске уније. За њену садржину су искључиво одговорни Министарство просвете, науке и технолошког развоја и DAI Human Dynamics и та садржина не изражава нужно званичне ставове Европске уније. </a:t>
            </a:r>
            <a:endParaRPr lang="en-US" sz="1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613080" y="19620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000" b="1" strike="noStrike" spc="-1">
                <a:solidFill>
                  <a:srgbClr val="2F5597"/>
                </a:solidFill>
                <a:latin typeface="Arial"/>
              </a:rPr>
              <a:t>Стручно упутство МАТ</a:t>
            </a:r>
            <a:endParaRPr lang="en-U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838080" y="1590120"/>
            <a:ext cx="10688902" cy="4552062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20419A"/>
              </a:buClr>
              <a:buFont typeface="Wingdings" charset="2"/>
              <a:buChar char=""/>
            </a:pPr>
            <a:r>
              <a:rPr lang="sr-Cyrl-RS" sz="2100" b="0" strike="noStrike" spc="-1" dirty="0" smtClean="0">
                <a:solidFill>
                  <a:srgbClr val="2F5597"/>
                </a:solidFill>
                <a:latin typeface="Arial"/>
              </a:rPr>
              <a:t>Стручно упутство за спровођење опште, уметничке и стручне матуре</a:t>
            </a:r>
            <a:r>
              <a:rPr lang="sr-Cyrl-RS" sz="2100" b="0" strike="noStrike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sz="2100" b="0" strike="noStrike" spc="-1" dirty="0" smtClean="0">
                <a:solidFill>
                  <a:srgbClr val="000000"/>
                </a:solidFill>
                <a:latin typeface="Arial"/>
              </a:rPr>
              <a:t>(прво спровођење МАТ планирано је за </a:t>
            </a:r>
            <a:r>
              <a:rPr lang="sr-Cyrl-RS" sz="2100" b="1" strike="noStrike" spc="-1" dirty="0" smtClean="0">
                <a:solidFill>
                  <a:srgbClr val="000000"/>
                </a:solidFill>
                <a:latin typeface="Arial"/>
              </a:rPr>
              <a:t>јун 2022. године</a:t>
            </a:r>
            <a:r>
              <a:rPr lang="sr-Cyrl-RS" sz="2100" b="0" strike="noStrike" spc="-1" dirty="0" smtClean="0">
                <a:solidFill>
                  <a:srgbClr val="000000"/>
                </a:solidFill>
                <a:latin typeface="Arial"/>
              </a:rPr>
              <a:t>)</a:t>
            </a:r>
            <a:endParaRPr lang="sr-Cyrl-RS" sz="21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00000"/>
              </a:lnSpc>
              <a:spcBef>
                <a:spcPts val="2400"/>
              </a:spcBef>
              <a:buClr>
                <a:srgbClr val="20419A"/>
              </a:buClr>
              <a:buFont typeface="Wingdings" charset="2"/>
              <a:buChar char=""/>
            </a:pPr>
            <a:r>
              <a:rPr lang="sr-Cyrl-RS" sz="2100" b="0" strike="noStrike" spc="-1" dirty="0" smtClean="0">
                <a:solidFill>
                  <a:srgbClr val="2F5597"/>
                </a:solidFill>
                <a:latin typeface="Arial"/>
              </a:rPr>
              <a:t>Прилози:</a:t>
            </a:r>
            <a:endParaRPr lang="sr-Cyrl-RS" sz="21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546480" indent="-342720">
              <a:lnSpc>
                <a:spcPct val="90000"/>
              </a:lnSpc>
              <a:spcBef>
                <a:spcPts val="601"/>
              </a:spcBef>
              <a:spcAft>
                <a:spcPts val="601"/>
              </a:spcAft>
              <a:buClr>
                <a:srgbClr val="000000"/>
              </a:buClr>
              <a:buFont typeface="Wingdings" charset="2"/>
              <a:buChar char=""/>
            </a:pPr>
            <a:r>
              <a:rPr lang="sr-Cyrl-RS" sz="1900" b="0" strike="noStrike" spc="-1" dirty="0" smtClean="0">
                <a:solidFill>
                  <a:srgbClr val="000000"/>
                </a:solidFill>
              </a:rPr>
              <a:t>Посебна упутства за учеснике (председници ШМК, тј. директори школа, секретари ШМК, чланови ШИК, дежурни наставници, супервизори, прегледачи, </a:t>
            </a:r>
            <a:r>
              <a:rPr lang="sr-Cyrl-RS" sz="1900" b="0" strike="noStrike" spc="-1" dirty="0" err="1" smtClean="0">
                <a:solidFill>
                  <a:srgbClr val="000000"/>
                </a:solidFill>
              </a:rPr>
              <a:t>одељењске</a:t>
            </a:r>
            <a:r>
              <a:rPr lang="sr-Cyrl-RS" sz="1900" b="0" strike="noStrike" spc="-1" dirty="0" smtClean="0">
                <a:solidFill>
                  <a:srgbClr val="000000"/>
                </a:solidFill>
              </a:rPr>
              <a:t> старешине, стручни сарадници, кандидати и њихови родитељи, односно старатељи)</a:t>
            </a:r>
          </a:p>
          <a:p>
            <a:pPr marL="546480" indent="-342720">
              <a:lnSpc>
                <a:spcPct val="90000"/>
              </a:lnSpc>
              <a:spcBef>
                <a:spcPts val="601"/>
              </a:spcBef>
              <a:spcAft>
                <a:spcPts val="601"/>
              </a:spcAft>
              <a:buClr>
                <a:srgbClr val="000000"/>
              </a:buClr>
              <a:buFont typeface="Wingdings" charset="2"/>
              <a:buChar char=""/>
            </a:pPr>
            <a:r>
              <a:rPr lang="sr-Cyrl-RS" sz="1900" b="0" strike="noStrike" spc="-1" dirty="0" smtClean="0">
                <a:solidFill>
                  <a:srgbClr val="000000"/>
                </a:solidFill>
              </a:rPr>
              <a:t>Упутство за прикупљање података, Упутство за дистрибуцију, чување и враћање тестова, Упутство за скенирање тестова и Упутство за подношење приговора</a:t>
            </a:r>
          </a:p>
          <a:p>
            <a:pPr marL="546480" indent="-342720">
              <a:lnSpc>
                <a:spcPct val="90000"/>
              </a:lnSpc>
              <a:spcBef>
                <a:spcPts val="601"/>
              </a:spcBef>
              <a:spcAft>
                <a:spcPts val="601"/>
              </a:spcAft>
              <a:buClr>
                <a:srgbClr val="000000"/>
              </a:buClr>
              <a:buFont typeface="Wingdings" charset="2"/>
              <a:buChar char=""/>
            </a:pPr>
            <a:r>
              <a:rPr lang="sr-Cyrl-RS" sz="1900" b="0" strike="noStrike" spc="-1" dirty="0" smtClean="0">
                <a:solidFill>
                  <a:srgbClr val="000000"/>
                </a:solidFill>
              </a:rPr>
              <a:t>Смернице за спровођење државне матуре на крају средњег образовања за кандидате са сметњама у развоју и инвалидитетом</a:t>
            </a:r>
            <a:endParaRPr lang="sl-SI" sz="1900" b="0" strike="noStrike" spc="-1" dirty="0" smtClean="0">
              <a:solidFill>
                <a:srgbClr val="000000"/>
              </a:solidFill>
            </a:endParaRPr>
          </a:p>
          <a:p>
            <a:pPr marL="546480" indent="-342720">
              <a:lnSpc>
                <a:spcPct val="90000"/>
              </a:lnSpc>
              <a:spcBef>
                <a:spcPts val="601"/>
              </a:spcBef>
              <a:spcAft>
                <a:spcPts val="601"/>
              </a:spcAft>
              <a:buClr>
                <a:srgbClr val="000000"/>
              </a:buClr>
              <a:buFont typeface="Wingdings" charset="2"/>
              <a:buChar char=""/>
            </a:pPr>
            <a:r>
              <a:rPr lang="sr-Cyrl-RS" sz="1900" spc="-1" dirty="0" smtClean="0">
                <a:solidFill>
                  <a:srgbClr val="000000"/>
                </a:solidFill>
              </a:rPr>
              <a:t>Обрасци </a:t>
            </a:r>
            <a:r>
              <a:rPr lang="sr-Cyrl-RS" sz="1900" spc="-1" dirty="0">
                <a:solidFill>
                  <a:srgbClr val="000000"/>
                </a:solidFill>
              </a:rPr>
              <a:t>(</a:t>
            </a:r>
            <a:r>
              <a:rPr lang="sr-Cyrl-RS" sz="1900" spc="-1" dirty="0" smtClean="0">
                <a:solidFill>
                  <a:srgbClr val="000000"/>
                </a:solidFill>
              </a:rPr>
              <a:t>пријава за полагање матуре, записник о </a:t>
            </a:r>
            <a:r>
              <a:rPr lang="ru-RU" sz="1900" spc="-1" dirty="0" smtClean="0">
                <a:solidFill>
                  <a:srgbClr val="000000"/>
                </a:solidFill>
              </a:rPr>
              <a:t>полагању писменог испита, </a:t>
            </a:r>
            <a:r>
              <a:rPr lang="sr-Cyrl-RS" sz="1900" spc="-1" dirty="0">
                <a:solidFill>
                  <a:srgbClr val="000000"/>
                </a:solidFill>
              </a:rPr>
              <a:t>записник о </a:t>
            </a:r>
            <a:r>
              <a:rPr lang="ru-RU" sz="1900" spc="-1" dirty="0">
                <a:solidFill>
                  <a:srgbClr val="000000"/>
                </a:solidFill>
              </a:rPr>
              <a:t>полагању </a:t>
            </a:r>
            <a:r>
              <a:rPr lang="sr-Cyrl-RS" sz="1900" spc="-1" dirty="0" smtClean="0">
                <a:solidFill>
                  <a:srgbClr val="000000"/>
                </a:solidFill>
              </a:rPr>
              <a:t>уметничког наставног предмета, записник о полагању матурског практичног рада</a:t>
            </a:r>
            <a:r>
              <a:rPr lang="ru-RU" sz="1900" spc="-1" dirty="0" smtClean="0">
                <a:solidFill>
                  <a:srgbClr val="000000"/>
                </a:solidFill>
              </a:rPr>
              <a:t>)</a:t>
            </a:r>
            <a:endParaRPr lang="sr-Cyrl-RS" sz="1900" b="0" strike="noStrike" spc="-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121" y="571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4000" b="1" dirty="0" smtClean="0"/>
              <a:t>Стручна упутства (прилози)</a:t>
            </a:r>
            <a:endParaRPr lang="en-GB" sz="4000" b="1" dirty="0"/>
          </a:p>
        </p:txBody>
      </p:sp>
      <p:sp>
        <p:nvSpPr>
          <p:cNvPr id="5" name="Označba mesta vsebin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dirty="0"/>
          </a:p>
          <a:p>
            <a:endParaRPr lang="sr-Cyrl-RS" dirty="0"/>
          </a:p>
          <a:p>
            <a:endParaRPr lang="sl-SI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002122"/>
              </p:ext>
            </p:extLst>
          </p:nvPr>
        </p:nvGraphicFramePr>
        <p:xfrm>
          <a:off x="714102" y="1282707"/>
          <a:ext cx="10746378" cy="48914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73189">
                  <a:extLst>
                    <a:ext uri="{9D8B030D-6E8A-4147-A177-3AD203B41FA5}">
                      <a16:colId xmlns:a16="http://schemas.microsoft.com/office/drawing/2014/main" val="2695304362"/>
                    </a:ext>
                  </a:extLst>
                </a:gridCol>
                <a:gridCol w="5373189">
                  <a:extLst>
                    <a:ext uri="{9D8B030D-6E8A-4147-A177-3AD203B41FA5}">
                      <a16:colId xmlns:a16="http://schemas.microsoft.com/office/drawing/2014/main" val="299202825"/>
                    </a:ext>
                  </a:extLst>
                </a:gridCol>
              </a:tblGrid>
              <a:tr h="3622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00"/>
                        </a:spcAft>
                      </a:pPr>
                      <a:r>
                        <a:rPr lang="sr-Cyrl-RS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</a:t>
                      </a:r>
                      <a:endParaRPr lang="sl-SI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2F55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00"/>
                        </a:spcAft>
                      </a:pPr>
                      <a:r>
                        <a:rPr lang="sr-Cyrl-RS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ЗИ</a:t>
                      </a:r>
                      <a:endParaRPr lang="sl-SI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2F55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594373"/>
                  </a:ext>
                </a:extLst>
              </a:tr>
              <a:tr h="30194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Председници ШМК, тј. директори школа</a:t>
                      </a:r>
                      <a:endParaRPr lang="sl-SI" sz="1600" b="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Председници ШМК, тј. директори школа</a:t>
                      </a:r>
                      <a:endParaRPr lang="sl-SI" sz="1600" b="0" dirty="0" smtClean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518570"/>
                  </a:ext>
                </a:extLst>
              </a:tr>
              <a:tr h="30194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Секретари ШМК</a:t>
                      </a:r>
                      <a:endParaRPr lang="sl-SI" sz="1600" b="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Секретари ШМК</a:t>
                      </a:r>
                      <a:endParaRPr lang="sl-SI" sz="1600" b="0" dirty="0" smtClean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28409"/>
                  </a:ext>
                </a:extLst>
              </a:tr>
              <a:tr h="30194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Чланови ШИК</a:t>
                      </a:r>
                      <a:endParaRPr lang="sl-SI" sz="1600" b="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Чланови ШИК</a:t>
                      </a:r>
                      <a:endParaRPr lang="sl-SI" sz="1600" b="0" dirty="0" smtClean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564847"/>
                  </a:ext>
                </a:extLst>
              </a:tr>
              <a:tr h="30194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Дежурни наставници</a:t>
                      </a:r>
                      <a:endParaRPr lang="sl-SI" sz="1600" b="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r-Cyrl-RS" sz="160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sl-SI" sz="16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8311"/>
                  </a:ext>
                </a:extLst>
              </a:tr>
              <a:tr h="30194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Супервизори</a:t>
                      </a:r>
                      <a:endParaRPr lang="sl-SI" sz="1600" b="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r-Cyrl-RS" sz="160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sl-SI" sz="16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101143"/>
                  </a:ext>
                </a:extLst>
              </a:tr>
              <a:tr h="30194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Прегледачи</a:t>
                      </a:r>
                      <a:endParaRPr lang="sl-SI" sz="1600" b="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r-Cyrl-RS" sz="160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sl-SI" sz="16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979081"/>
                  </a:ext>
                </a:extLst>
              </a:tr>
              <a:tr h="30194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Одељењске старешине</a:t>
                      </a:r>
                      <a:endParaRPr lang="sl-SI" sz="1600" b="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Одељењске старешине</a:t>
                      </a:r>
                      <a:endParaRPr lang="sl-SI" sz="1600" b="0" dirty="0" smtClean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525917"/>
                  </a:ext>
                </a:extLst>
              </a:tr>
              <a:tr h="30194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Стручни сарадници</a:t>
                      </a:r>
                      <a:endParaRPr lang="sl-SI" sz="1600" b="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Стручни сарадници</a:t>
                      </a:r>
                      <a:endParaRPr lang="sl-SI" sz="1600" b="0" dirty="0" smtClean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611199"/>
                  </a:ext>
                </a:extLst>
              </a:tr>
              <a:tr h="30194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Кандидати и њихови родитељи, односно старатељи</a:t>
                      </a:r>
                      <a:endParaRPr lang="sl-SI" sz="1600" b="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Кандидати и њихови родитељи, односно старатељи</a:t>
                      </a:r>
                      <a:endParaRPr lang="sl-SI" sz="1600" b="0" dirty="0" smtClean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505065"/>
                  </a:ext>
                </a:extLst>
              </a:tr>
              <a:tr h="30194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Упутство за прикупљање података</a:t>
                      </a:r>
                      <a:endParaRPr lang="sl-SI" sz="1600" b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Упутство за прикупљање података</a:t>
                      </a:r>
                      <a:endParaRPr lang="sl-SI" sz="1600" b="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062183"/>
                  </a:ext>
                </a:extLst>
              </a:tr>
              <a:tr h="30194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Упутство за дистрибуцију, чување и враћање тестова</a:t>
                      </a:r>
                      <a:endParaRPr lang="sl-SI" sz="1600" b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sl-SI" sz="1600" b="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952795"/>
                  </a:ext>
                </a:extLst>
              </a:tr>
              <a:tr h="30194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Упутство за скенирање тестова</a:t>
                      </a:r>
                      <a:endParaRPr lang="sl-SI" sz="1600" b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sl-SI" sz="1600" b="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928822"/>
                  </a:ext>
                </a:extLst>
              </a:tr>
              <a:tr h="30194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Упутство за подношење приговора</a:t>
                      </a:r>
                      <a:endParaRPr lang="sl-SI" sz="1600" b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Упутство за подношење приговора</a:t>
                      </a:r>
                      <a:endParaRPr lang="sl-SI" sz="1600" b="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535206"/>
                  </a:ext>
                </a:extLst>
              </a:tr>
              <a:tr h="30194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Смернице за кандидате са сметњама у развоју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Смернице за кандидате са сметњама у развоју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472766"/>
                  </a:ext>
                </a:extLst>
              </a:tr>
              <a:tr h="30194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Обрасци (пирјава, записник)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Обрасци (пријава, записници)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087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33864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121" y="19621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4000" b="1" dirty="0"/>
              <a:t>Учесници и радна тела</a:t>
            </a:r>
            <a:endParaRPr lang="en-GB" sz="4000" b="1" dirty="0"/>
          </a:p>
        </p:txBody>
      </p:sp>
      <p:sp>
        <p:nvSpPr>
          <p:cNvPr id="5" name="Označba mesta vsebin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dirty="0"/>
          </a:p>
          <a:p>
            <a:endParaRPr lang="sr-Cyrl-RS" dirty="0"/>
          </a:p>
          <a:p>
            <a:endParaRPr lang="sl-SI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/>
          </p:nvPr>
        </p:nvGraphicFramePr>
        <p:xfrm>
          <a:off x="714102" y="1828800"/>
          <a:ext cx="10746378" cy="34031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73189">
                  <a:extLst>
                    <a:ext uri="{9D8B030D-6E8A-4147-A177-3AD203B41FA5}">
                      <a16:colId xmlns:a16="http://schemas.microsoft.com/office/drawing/2014/main" val="2695304362"/>
                    </a:ext>
                  </a:extLst>
                </a:gridCol>
                <a:gridCol w="5373189">
                  <a:extLst>
                    <a:ext uri="{9D8B030D-6E8A-4147-A177-3AD203B41FA5}">
                      <a16:colId xmlns:a16="http://schemas.microsoft.com/office/drawing/2014/main" val="299202825"/>
                    </a:ext>
                  </a:extLst>
                </a:gridCol>
              </a:tblGrid>
              <a:tr h="453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Cyrl-RS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</a:t>
                      </a:r>
                      <a:endParaRPr lang="sl-SI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2041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Cyrl-RS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ЗИ</a:t>
                      </a:r>
                      <a:endParaRPr lang="sl-SI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2041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594373"/>
                  </a:ext>
                </a:extLst>
              </a:tr>
              <a:tr h="3687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Cyrl-R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МПНТР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Cyrl-RS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МПНТР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518570"/>
                  </a:ext>
                </a:extLst>
              </a:tr>
              <a:tr h="3687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Cyrl-R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ЗВКОВ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Cyrl-RS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28409"/>
                  </a:ext>
                </a:extLst>
              </a:tr>
              <a:tr h="3687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Cyrl-R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ЗУОВ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Cyrl-RS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ЗУОВ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564847"/>
                  </a:ext>
                </a:extLst>
              </a:tr>
              <a:tr h="3687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Cyrl-RS" sz="2000" b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Радне групе за израду испитних материјала</a:t>
                      </a:r>
                      <a:endParaRPr lang="sl-SI" sz="2000" b="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Cyrl-RS" sz="20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Радне </a:t>
                      </a:r>
                      <a:r>
                        <a:rPr lang="sr-Cyrl-RS" sz="2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групе за израду испитних </a:t>
                      </a:r>
                      <a:r>
                        <a:rPr lang="sr-Cyrl-RS" sz="20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материјала</a:t>
                      </a:r>
                      <a:endParaRPr lang="sl-SI" sz="20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8311"/>
                  </a:ext>
                </a:extLst>
              </a:tr>
              <a:tr h="3687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Cyrl-R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Републичка комисија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Cyrl-RS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101143"/>
                  </a:ext>
                </a:extLst>
              </a:tr>
              <a:tr h="3687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Cyrl-R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Окружне комисије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Cyrl-RS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979081"/>
                  </a:ext>
                </a:extLst>
              </a:tr>
              <a:tr h="3687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Cyrl-RS" sz="2000" b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Школске матурске комисије (ШМК)</a:t>
                      </a:r>
                      <a:endParaRPr lang="sl-SI" sz="2000" b="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Cyrl-RS" sz="20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Школске </a:t>
                      </a:r>
                      <a:r>
                        <a:rPr lang="sr-Cyrl-RS" sz="2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матурске комисије (ШМК)</a:t>
                      </a:r>
                      <a:endParaRPr lang="sl-SI" sz="20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525917"/>
                  </a:ext>
                </a:extLst>
              </a:tr>
              <a:tr h="3687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Cyrl-RS" sz="2000" b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Школске испитне комисије (ШИК)</a:t>
                      </a:r>
                      <a:endParaRPr lang="sl-SI" sz="2000" b="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Cyrl-RS" sz="20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Школске </a:t>
                      </a:r>
                      <a:r>
                        <a:rPr lang="sr-Cyrl-RS" sz="2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испитне комисије (ШИК)</a:t>
                      </a:r>
                      <a:endParaRPr lang="sl-SI" sz="20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611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4723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613080" y="9792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sr-Cyrl-RS" sz="3600" b="1" strike="noStrike" spc="-1" dirty="0" smtClean="0">
                <a:solidFill>
                  <a:srgbClr val="2F5597"/>
                </a:solidFill>
                <a:latin typeface="Arial"/>
              </a:rPr>
              <a:t>Радне групе за израду испитних материјала</a:t>
            </a:r>
            <a:endParaRPr lang="sr-Cyrl-RS" sz="3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838080" y="1620000"/>
            <a:ext cx="10515240" cy="43614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  <a:buClr>
                <a:srgbClr val="20419A"/>
              </a:buClr>
              <a:buFont typeface="Wingdings" charset="2"/>
              <a:buChar char=""/>
            </a:pPr>
            <a:r>
              <a:rPr lang="sr-Cyrl-RS" sz="2400" b="0" strike="noStrike" spc="-1" dirty="0" smtClean="0">
                <a:solidFill>
                  <a:srgbClr val="000000"/>
                </a:solidFill>
                <a:latin typeface="Arial"/>
              </a:rPr>
              <a:t>Прва фаза: Рад у оквиру ПДМ</a:t>
            </a:r>
            <a:endParaRPr lang="sr-Cyrl-RS" sz="24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  <a:buClr>
                <a:srgbClr val="20419A"/>
              </a:buClr>
              <a:buFont typeface="Wingdings" charset="2"/>
              <a:buChar char=""/>
            </a:pPr>
            <a:r>
              <a:rPr lang="sr-Cyrl-RS" sz="2400" b="0" strike="noStrike" spc="-1" dirty="0" smtClean="0">
                <a:solidFill>
                  <a:srgbClr val="000000"/>
                </a:solidFill>
                <a:latin typeface="Arial"/>
              </a:rPr>
              <a:t>Друга фаза: Рад у оквиру ЗВКОВ (за општеобразовне и уметничке наставне предмете), односно ЗУОВ (за стручне испите и за ЗИ)</a:t>
            </a:r>
            <a:endParaRPr lang="sr-Cyrl-RS" sz="24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</a:pPr>
            <a:r>
              <a:rPr lang="sr-Cyrl-RS" sz="2400" b="1" strike="noStrike" spc="-1" dirty="0" smtClean="0">
                <a:solidFill>
                  <a:srgbClr val="20419A"/>
                </a:solidFill>
                <a:latin typeface="Arial"/>
              </a:rPr>
              <a:t>Израда испитних материјала:</a:t>
            </a:r>
            <a:endParaRPr lang="sr-Cyrl-RS" sz="24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228600" indent="-456840">
              <a:lnSpc>
                <a:spcPct val="90000"/>
              </a:lnSpc>
              <a:spcBef>
                <a:spcPts val="400"/>
              </a:spcBef>
              <a:spcAft>
                <a:spcPts val="799"/>
              </a:spcAft>
              <a:buClr>
                <a:srgbClr val="000000"/>
              </a:buClr>
              <a:buFont typeface="Wingdings" charset="2"/>
              <a:buChar char=""/>
            </a:pPr>
            <a:r>
              <a:rPr lang="sr-Cyrl-RS" sz="2400" b="0" strike="noStrike" spc="-1" dirty="0" smtClean="0">
                <a:solidFill>
                  <a:srgbClr val="000000"/>
                </a:solidFill>
                <a:latin typeface="Arial"/>
              </a:rPr>
              <a:t>Тест (из базе задатака, 40 задатака у тестовима из општеобразовних предмета, 50 </a:t>
            </a:r>
            <a:r>
              <a:rPr lang="sr-Cyrl-RS" sz="2400" spc="-1" dirty="0" smtClean="0">
                <a:solidFill>
                  <a:srgbClr val="000000"/>
                </a:solidFill>
              </a:rPr>
              <a:t>задатака у тестовима из </a:t>
            </a:r>
            <a:r>
              <a:rPr lang="sr-Cyrl-RS" sz="2400" b="0" strike="noStrike" spc="-1" dirty="0" smtClean="0">
                <a:solidFill>
                  <a:srgbClr val="000000"/>
                </a:solidFill>
                <a:latin typeface="Arial"/>
              </a:rPr>
              <a:t>теоријских делова стручних испита)</a:t>
            </a:r>
            <a:endParaRPr lang="sr-Cyrl-RS" sz="24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228600" indent="-456840">
              <a:lnSpc>
                <a:spcPct val="90000"/>
              </a:lnSpc>
              <a:spcBef>
                <a:spcPts val="400"/>
              </a:spcBef>
              <a:spcAft>
                <a:spcPts val="799"/>
              </a:spcAft>
              <a:buClr>
                <a:srgbClr val="000000"/>
              </a:buClr>
              <a:buFont typeface="Wingdings" charset="2"/>
              <a:buChar char=""/>
            </a:pPr>
            <a:r>
              <a:rPr lang="sr-Cyrl-RS" sz="2400" b="0" strike="noStrike" spc="-1" dirty="0" smtClean="0">
                <a:solidFill>
                  <a:srgbClr val="000000"/>
                </a:solidFill>
                <a:latin typeface="Arial"/>
              </a:rPr>
              <a:t>Упутство за прегледање, односно кључ за оцењивање теста</a:t>
            </a:r>
            <a:endParaRPr lang="sr-Cyrl-RS" sz="24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228600" indent="-456840">
              <a:lnSpc>
                <a:spcPct val="90000"/>
              </a:lnSpc>
              <a:spcBef>
                <a:spcPts val="400"/>
              </a:spcBef>
              <a:spcAft>
                <a:spcPts val="799"/>
              </a:spcAft>
              <a:buClr>
                <a:srgbClr val="000000"/>
              </a:buClr>
              <a:buFont typeface="Wingdings" charset="2"/>
              <a:buChar char=""/>
            </a:pPr>
            <a:r>
              <a:rPr lang="sr-Cyrl-RS" sz="2400" b="0" strike="noStrike" spc="-1" dirty="0" smtClean="0">
                <a:solidFill>
                  <a:srgbClr val="000000"/>
                </a:solidFill>
                <a:latin typeface="Arial"/>
              </a:rPr>
              <a:t>(Радни) задаци</a:t>
            </a:r>
            <a:endParaRPr lang="sr-Cyrl-RS" sz="24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228600" indent="-456840">
              <a:lnSpc>
                <a:spcPct val="90000"/>
              </a:lnSpc>
              <a:spcBef>
                <a:spcPts val="400"/>
              </a:spcBef>
              <a:spcAft>
                <a:spcPts val="799"/>
              </a:spcAft>
              <a:buClr>
                <a:srgbClr val="000000"/>
              </a:buClr>
              <a:buFont typeface="Wingdings" charset="2"/>
              <a:buChar char=""/>
            </a:pPr>
            <a:r>
              <a:rPr lang="sr-Cyrl-RS" sz="2400" b="0" strike="noStrike" spc="-1" dirty="0" smtClean="0">
                <a:solidFill>
                  <a:srgbClr val="000000"/>
                </a:solidFill>
                <a:latin typeface="Arial"/>
              </a:rPr>
              <a:t>Обрасци за оцењивање (радних) задатака</a:t>
            </a:r>
            <a:endParaRPr lang="sr-Cyrl-RS" sz="24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228600" indent="-456840">
              <a:lnSpc>
                <a:spcPct val="90000"/>
              </a:lnSpc>
              <a:spcBef>
                <a:spcPts val="400"/>
              </a:spcBef>
              <a:spcAft>
                <a:spcPts val="799"/>
              </a:spcAft>
              <a:buClr>
                <a:srgbClr val="000000"/>
              </a:buClr>
              <a:buFont typeface="Wingdings" charset="2"/>
              <a:buChar char=""/>
            </a:pPr>
            <a:r>
              <a:rPr lang="sr-Cyrl-RS" sz="2400" b="0" strike="noStrike" spc="-1" dirty="0" smtClean="0">
                <a:solidFill>
                  <a:srgbClr val="000000"/>
                </a:solidFill>
                <a:latin typeface="Arial"/>
              </a:rPr>
              <a:t>Приручници</a:t>
            </a:r>
            <a:endParaRPr lang="sr-Cyrl-RS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613080" y="1886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000" b="1" strike="noStrike" spc="-1">
                <a:solidFill>
                  <a:srgbClr val="2F5597"/>
                </a:solidFill>
                <a:latin typeface="Arial"/>
              </a:rPr>
              <a:t>Задужења ШМК</a:t>
            </a:r>
            <a:endParaRPr lang="en-U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838080" y="1391760"/>
            <a:ext cx="10515240" cy="46537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</a:pPr>
            <a:r>
              <a:rPr lang="en-US" sz="2000" b="0" strike="noStrike" spc="-1" dirty="0" err="1">
                <a:solidFill>
                  <a:srgbClr val="2F5597"/>
                </a:solidFill>
                <a:latin typeface="Arial"/>
              </a:rPr>
              <a:t>Организација</a:t>
            </a:r>
            <a:r>
              <a:rPr lang="en-US" sz="2000" b="0" strike="noStrike" spc="-1" dirty="0">
                <a:solidFill>
                  <a:srgbClr val="2F5597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2F5597"/>
                </a:solidFill>
                <a:latin typeface="Arial"/>
              </a:rPr>
              <a:t>регуларног</a:t>
            </a:r>
            <a:r>
              <a:rPr lang="en-US" sz="2000" b="0" strike="noStrike" spc="-1" dirty="0">
                <a:solidFill>
                  <a:srgbClr val="2F5597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2F5597"/>
                </a:solidFill>
                <a:latin typeface="Arial"/>
              </a:rPr>
              <a:t>спровођења</a:t>
            </a:r>
            <a:r>
              <a:rPr lang="en-US" sz="2000" b="0" strike="noStrike" spc="-1" dirty="0">
                <a:solidFill>
                  <a:srgbClr val="2F5597"/>
                </a:solidFill>
                <a:latin typeface="Arial"/>
              </a:rPr>
              <a:t> ДМ </a:t>
            </a:r>
            <a:r>
              <a:rPr lang="en-US" sz="2000" b="1" strike="noStrike" spc="-1" dirty="0" err="1">
                <a:solidFill>
                  <a:srgbClr val="2F5597"/>
                </a:solidFill>
                <a:latin typeface="Arial"/>
              </a:rPr>
              <a:t>на</a:t>
            </a:r>
            <a:r>
              <a:rPr lang="en-US" sz="2000" b="1" strike="noStrike" spc="-1" dirty="0">
                <a:solidFill>
                  <a:srgbClr val="2F5597"/>
                </a:solidFill>
                <a:latin typeface="Arial"/>
              </a:rPr>
              <a:t> </a:t>
            </a:r>
            <a:r>
              <a:rPr lang="en-US" sz="2000" b="1" strike="noStrike" spc="-1" dirty="0" err="1">
                <a:solidFill>
                  <a:srgbClr val="2F5597"/>
                </a:solidFill>
                <a:latin typeface="Arial"/>
              </a:rPr>
              <a:t>школском</a:t>
            </a:r>
            <a:r>
              <a:rPr lang="en-US" sz="2000" b="1" strike="noStrike" spc="-1" dirty="0">
                <a:solidFill>
                  <a:srgbClr val="2F5597"/>
                </a:solidFill>
                <a:latin typeface="Arial"/>
              </a:rPr>
              <a:t> </a:t>
            </a:r>
            <a:r>
              <a:rPr lang="en-US" sz="2000" b="1" strike="noStrike" spc="-1" dirty="0" err="1">
                <a:solidFill>
                  <a:srgbClr val="2F5597"/>
                </a:solidFill>
                <a:latin typeface="Arial"/>
              </a:rPr>
              <a:t>нивоу</a:t>
            </a:r>
            <a:r>
              <a:rPr lang="en-US" sz="2000" b="0" strike="noStrike" spc="-1" dirty="0">
                <a:solidFill>
                  <a:srgbClr val="2F5597"/>
                </a:solidFill>
                <a:latin typeface="Arial"/>
              </a:rPr>
              <a:t>:</a:t>
            </a:r>
            <a:endParaRPr lang="en-US" sz="20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00000"/>
              </a:lnSpc>
              <a:spcBef>
                <a:spcPts val="601"/>
              </a:spcBef>
              <a:spcAft>
                <a:spcPts val="400"/>
              </a:spcAft>
              <a:buClr>
                <a:srgbClr val="20419A"/>
              </a:buClr>
              <a:buFont typeface="Wingdings" charset="2"/>
              <a:buChar char=""/>
            </a:pP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Утврђивање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и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објављивање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Школског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календара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матуре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и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завршног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испита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у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складу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са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Календаром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активности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за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спровођење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матуре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и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завршног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испита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за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одређену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школску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годину</a:t>
            </a:r>
            <a:endParaRPr lang="en-US" sz="1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00000"/>
              </a:lnSpc>
              <a:spcBef>
                <a:spcPts val="601"/>
              </a:spcBef>
              <a:spcAft>
                <a:spcPts val="400"/>
              </a:spcAft>
              <a:buClr>
                <a:srgbClr val="20419A"/>
              </a:buClr>
              <a:buFont typeface="Wingdings" charset="2"/>
              <a:buChar char=""/>
            </a:pP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Преузимање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испитних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материјала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и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обезбеђивање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њихове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безбедности</a:t>
            </a:r>
            <a:endParaRPr lang="en-US" sz="1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00000"/>
              </a:lnSpc>
              <a:spcBef>
                <a:spcPts val="601"/>
              </a:spcBef>
              <a:spcAft>
                <a:spcPts val="400"/>
              </a:spcAft>
              <a:buClr>
                <a:srgbClr val="20419A"/>
              </a:buClr>
              <a:buFont typeface="Wingdings" charset="2"/>
              <a:buChar char=""/>
            </a:pP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Одређивање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дежурних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наставника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супервизора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и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прегледача</a:t>
            </a:r>
            <a:endParaRPr lang="en-US" sz="1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00000"/>
              </a:lnSpc>
              <a:spcBef>
                <a:spcPts val="601"/>
              </a:spcBef>
              <a:spcAft>
                <a:spcPts val="400"/>
              </a:spcAft>
              <a:buClr>
                <a:srgbClr val="20419A"/>
              </a:buClr>
              <a:buFont typeface="Wingdings" charset="2"/>
              <a:buChar char=""/>
            </a:pP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Именовање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трочланих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ШИК</a:t>
            </a:r>
            <a:endParaRPr lang="en-US" sz="1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00000"/>
              </a:lnSpc>
              <a:spcBef>
                <a:spcPts val="601"/>
              </a:spcBef>
              <a:spcAft>
                <a:spcPts val="400"/>
              </a:spcAft>
              <a:buClr>
                <a:srgbClr val="20419A"/>
              </a:buClr>
              <a:buFont typeface="Wingdings" charset="2"/>
              <a:buChar char=""/>
            </a:pP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Распоређивање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кандидата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дежурних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наставника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и ШИК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по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просторијама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у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којима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се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спроводе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писмени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испити</a:t>
            </a:r>
            <a:endParaRPr lang="en-US" sz="1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00000"/>
              </a:lnSpc>
              <a:spcBef>
                <a:spcPts val="601"/>
              </a:spcBef>
              <a:spcAft>
                <a:spcPts val="400"/>
              </a:spcAft>
              <a:buClr>
                <a:srgbClr val="20419A"/>
              </a:buClr>
              <a:buFont typeface="Wingdings" charset="2"/>
              <a:buChar char=""/>
            </a:pP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Формирање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трочланих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школских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комисија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за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приговоре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на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резултате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матуре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из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општеобразовних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наставних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предмета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односно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теоријских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делова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стручних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испита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(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тј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.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првостепене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комисије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за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приговоре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)</a:t>
            </a:r>
            <a:endParaRPr lang="en-US" sz="1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00000"/>
              </a:lnSpc>
              <a:spcBef>
                <a:spcPts val="601"/>
              </a:spcBef>
              <a:spcAft>
                <a:spcPts val="400"/>
              </a:spcAft>
              <a:buClr>
                <a:srgbClr val="20419A"/>
              </a:buClr>
              <a:buFont typeface="Wingdings" charset="2"/>
              <a:buChar char=""/>
            </a:pP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Израда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извештаја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o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припреми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и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спровођењу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матуре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на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нивоу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школе</a:t>
            </a:r>
            <a:endParaRPr lang="en-US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613080" y="12420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sr-Cyrl-RS" sz="3600" b="1" strike="noStrike" spc="-1" dirty="0" smtClean="0">
                <a:solidFill>
                  <a:srgbClr val="2F5597"/>
                </a:solidFill>
                <a:latin typeface="Arial"/>
              </a:rPr>
              <a:t>Задужења осталих учесника на нивоу школе</a:t>
            </a:r>
            <a:endParaRPr lang="sr-Cyrl-RS" sz="3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838080" y="1840680"/>
            <a:ext cx="10515240" cy="368856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spcAft>
                <a:spcPts val="1800"/>
              </a:spcAft>
              <a:buClr>
                <a:srgbClr val="2F5597"/>
              </a:buClr>
              <a:buFont typeface="Arial"/>
              <a:buChar char="•"/>
            </a:pPr>
            <a:r>
              <a:rPr lang="sr-Cyrl-RS" sz="2800" b="1" strike="noStrike" spc="-1" dirty="0" smtClean="0">
                <a:solidFill>
                  <a:srgbClr val="2F5597"/>
                </a:solidFill>
                <a:latin typeface="Arial"/>
              </a:rPr>
              <a:t>ШИК:</a:t>
            </a:r>
            <a:r>
              <a:rPr lang="sr-Cyrl-RS" sz="2800" b="0" strike="noStrike" spc="-1" dirty="0" smtClean="0">
                <a:solidFill>
                  <a:srgbClr val="000000"/>
                </a:solidFill>
                <a:latin typeface="Arial"/>
              </a:rPr>
              <a:t> Оцењују практичне делове испита: ЗИ, уметничке наставне предмете и матурске практичне радове (екстерност обезбеђује по један представник привреде у свакој ШИК)</a:t>
            </a:r>
            <a:endParaRPr lang="sr-Cyrl-RS" sz="28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spcAft>
                <a:spcPts val="1800"/>
              </a:spcAft>
              <a:buClr>
                <a:srgbClr val="2F5597"/>
              </a:buClr>
              <a:buFont typeface="Arial"/>
              <a:buChar char="•"/>
            </a:pPr>
            <a:r>
              <a:rPr lang="sr-Cyrl-RS" sz="2800" b="1" strike="noStrike" spc="-1" dirty="0" smtClean="0">
                <a:solidFill>
                  <a:srgbClr val="2F5597"/>
                </a:solidFill>
                <a:latin typeface="Arial"/>
              </a:rPr>
              <a:t>Дежурни наставници:</a:t>
            </a:r>
            <a:r>
              <a:rPr lang="sr-Cyrl-RS" sz="2800" b="0" strike="noStrike" spc="-1" dirty="0" smtClean="0">
                <a:solidFill>
                  <a:srgbClr val="000000"/>
                </a:solidFill>
                <a:latin typeface="Arial"/>
              </a:rPr>
              <a:t> Обезбеђују регуларности МАТ током полагања (бележе повреде испитних правила)</a:t>
            </a:r>
            <a:endParaRPr lang="sr-Cyrl-RS" sz="28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spcAft>
                <a:spcPts val="1800"/>
              </a:spcAft>
              <a:buClr>
                <a:srgbClr val="2F5597"/>
              </a:buClr>
              <a:buFont typeface="Arial"/>
              <a:buChar char="•"/>
            </a:pPr>
            <a:r>
              <a:rPr lang="sr-Cyrl-RS" sz="2800" b="1" strike="noStrike" spc="-1" dirty="0" smtClean="0">
                <a:solidFill>
                  <a:srgbClr val="2F5597"/>
                </a:solidFill>
                <a:latin typeface="Arial"/>
              </a:rPr>
              <a:t>Супервизори:</a:t>
            </a:r>
            <a:r>
              <a:rPr lang="sr-Cyrl-RS" sz="2800" b="0" strike="noStrike" spc="-1" dirty="0" smtClean="0">
                <a:solidFill>
                  <a:srgbClr val="000000"/>
                </a:solidFill>
                <a:latin typeface="Arial"/>
              </a:rPr>
              <a:t> Прате да ли се обезбеђује регуларност МАТ током полагања (записник)</a:t>
            </a:r>
            <a:endParaRPr lang="sr-Cyrl-R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838080" y="-45772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sr-Cyrl-RS" sz="4000" b="1" strike="noStrike" spc="-1" dirty="0" smtClean="0">
                <a:solidFill>
                  <a:srgbClr val="2F5597"/>
                </a:solidFill>
                <a:latin typeface="Arial"/>
              </a:rPr>
              <a:t>Прикупљање података</a:t>
            </a:r>
            <a:endParaRPr lang="sr-Cyrl-RS" sz="4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5526" y="1080958"/>
            <a:ext cx="10002838" cy="49905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6346"/>
            <a:ext cx="10515600" cy="864068"/>
          </a:xfrm>
        </p:spPr>
        <p:txBody>
          <a:bodyPr/>
          <a:lstStyle/>
          <a:p>
            <a:pPr algn="ctr"/>
            <a:r>
              <a:rPr lang="sr-Cyrl-RS" sz="3800" b="1" dirty="0"/>
              <a:t>Обуке</a:t>
            </a:r>
            <a:endParaRPr lang="en-GB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4483"/>
            <a:ext cx="11034010" cy="515661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sr-Cyrl-RS" sz="2600" b="1" spc="-1" dirty="0" smtClean="0">
                <a:solidFill>
                  <a:srgbClr val="2F5597"/>
                </a:solidFill>
                <a:latin typeface="Arial"/>
                <a:cs typeface="+mn-cs"/>
              </a:rPr>
              <a:t>Подршка </a:t>
            </a:r>
            <a:r>
              <a:rPr lang="sr-Cyrl-RS" sz="2600" b="1" spc="-1" dirty="0">
                <a:solidFill>
                  <a:srgbClr val="2F5597"/>
                </a:solidFill>
                <a:latin typeface="Arial"/>
                <a:cs typeface="+mn-cs"/>
              </a:rPr>
              <a:t>припреми </a:t>
            </a:r>
            <a:r>
              <a:rPr lang="sr-Cyrl-RS" dirty="0" smtClean="0"/>
              <a:t>за реализацију првог пилота државне матуре (обука)</a:t>
            </a:r>
            <a:r>
              <a:rPr lang="sl-SI" dirty="0" smtClean="0"/>
              <a:t>.</a:t>
            </a:r>
            <a:endParaRPr lang="sr-Cyrl-RS" dirty="0" smtClean="0"/>
          </a:p>
          <a:p>
            <a:pPr>
              <a:lnSpc>
                <a:spcPct val="120000"/>
              </a:lnSpc>
            </a:pPr>
            <a:r>
              <a:rPr lang="ru-RU" dirty="0" smtClean="0"/>
              <a:t>Обука је намењена </a:t>
            </a:r>
            <a:r>
              <a:rPr lang="ru-RU" sz="2600" b="1" spc="-1" dirty="0">
                <a:solidFill>
                  <a:srgbClr val="2F5597"/>
                </a:solidFill>
                <a:latin typeface="Arial"/>
                <a:cs typeface="+mn-cs"/>
              </a:rPr>
              <a:t>директорима и </a:t>
            </a:r>
            <a:r>
              <a:rPr lang="ru-RU" sz="2600" b="1" spc="-1" dirty="0" smtClean="0">
                <a:solidFill>
                  <a:srgbClr val="2F5597"/>
                </a:solidFill>
                <a:latin typeface="Arial"/>
                <a:cs typeface="+mn-cs"/>
              </a:rPr>
              <a:t>секретарима </a:t>
            </a:r>
            <a:r>
              <a:rPr lang="ru-RU" dirty="0" smtClean="0"/>
              <a:t>ШМК.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У </a:t>
            </a:r>
            <a:r>
              <a:rPr lang="ru-RU" sz="2900" dirty="0" smtClean="0"/>
              <a:t>В</a:t>
            </a:r>
            <a:r>
              <a:rPr lang="ru-RU" dirty="0" smtClean="0"/>
              <a:t>ојводини ће бити укључени и представници Покрајинског секретаријата и Педагошког завода Војводине.</a:t>
            </a:r>
          </a:p>
          <a:p>
            <a:pPr>
              <a:lnSpc>
                <a:spcPct val="120000"/>
              </a:lnSpc>
            </a:pPr>
            <a:r>
              <a:rPr lang="ru-RU" sz="2600" b="1" spc="-1" dirty="0">
                <a:solidFill>
                  <a:srgbClr val="2F5597"/>
                </a:solidFill>
                <a:latin typeface="Arial"/>
                <a:cs typeface="+mn-cs"/>
              </a:rPr>
              <a:t>Циљ</a:t>
            </a:r>
            <a:r>
              <a:rPr lang="ru-RU" dirty="0" smtClean="0"/>
              <a:t> обуке је оснаживање кључних носилаца за ефикасну реализацију активности у првом пилотирању државне матуре.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Обуке ће бити изведене у периоду </a:t>
            </a:r>
            <a:r>
              <a:rPr lang="ru-RU" sz="2600" b="1" spc="-1" dirty="0">
                <a:solidFill>
                  <a:srgbClr val="2F5597"/>
                </a:solidFill>
                <a:latin typeface="Arial"/>
                <a:cs typeface="+mn-cs"/>
              </a:rPr>
              <a:t>од 29. септембра до 1. октобра 2020</a:t>
            </a:r>
            <a:r>
              <a:rPr lang="ru-RU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Прецизан </a:t>
            </a:r>
            <a:r>
              <a:rPr lang="ru-RU" sz="2600" b="1" spc="-1" dirty="0">
                <a:solidFill>
                  <a:srgbClr val="2F5597"/>
                </a:solidFill>
                <a:latin typeface="Arial"/>
                <a:cs typeface="+mn-cs"/>
              </a:rPr>
              <a:t>план обука </a:t>
            </a:r>
            <a:r>
              <a:rPr lang="ru-RU" dirty="0" smtClean="0"/>
              <a:t>ће школама бити достављен у понедељак, </a:t>
            </a:r>
            <a:r>
              <a:rPr lang="ru-RU" sz="2600" b="1" spc="-1" dirty="0">
                <a:solidFill>
                  <a:srgbClr val="2F5597"/>
                </a:solidFill>
                <a:latin typeface="Arial"/>
                <a:cs typeface="+mn-cs"/>
              </a:rPr>
              <a:t>21. </a:t>
            </a:r>
            <a:r>
              <a:rPr lang="ru-RU" sz="2600" b="1" spc="-1" dirty="0" smtClean="0">
                <a:solidFill>
                  <a:srgbClr val="2F5597"/>
                </a:solidFill>
                <a:latin typeface="Arial"/>
                <a:cs typeface="+mn-cs"/>
              </a:rPr>
              <a:t>септембра 2020</a:t>
            </a:r>
            <a:r>
              <a:rPr lang="ru-RU" sz="2900" dirty="0" smtClean="0"/>
              <a:t>.</a:t>
            </a:r>
            <a:endParaRPr lang="ru-RU" sz="2900" dirty="0"/>
          </a:p>
          <a:p>
            <a:pPr>
              <a:lnSpc>
                <a:spcPct val="120000"/>
              </a:lnSpc>
            </a:pPr>
            <a:r>
              <a:rPr lang="ru-RU" dirty="0" smtClean="0"/>
              <a:t>Трајање обуке је </a:t>
            </a:r>
            <a:r>
              <a:rPr lang="ru-RU" sz="2600" b="1" spc="-1" dirty="0">
                <a:solidFill>
                  <a:srgbClr val="2F5597"/>
                </a:solidFill>
                <a:latin typeface="Arial"/>
                <a:cs typeface="+mn-cs"/>
              </a:rPr>
              <a:t>4 </a:t>
            </a:r>
            <a:r>
              <a:rPr lang="ru-RU" sz="2600" b="1" spc="-1" dirty="0" smtClean="0">
                <a:solidFill>
                  <a:srgbClr val="2F5597"/>
                </a:solidFill>
                <a:latin typeface="Arial"/>
                <a:cs typeface="+mn-cs"/>
              </a:rPr>
              <a:t>сата</a:t>
            </a:r>
            <a:r>
              <a:rPr lang="ru-RU" dirty="0" smtClean="0"/>
              <a:t>.</a:t>
            </a:r>
            <a:endParaRPr lang="ru-RU" sz="2600" b="1" spc="-1" dirty="0">
              <a:solidFill>
                <a:srgbClr val="2F5597"/>
              </a:solidFill>
              <a:latin typeface="Arial"/>
              <a:cs typeface="+mn-cs"/>
            </a:endParaRPr>
          </a:p>
          <a:p>
            <a:pPr>
              <a:lnSpc>
                <a:spcPct val="120000"/>
              </a:lnSpc>
            </a:pPr>
            <a:r>
              <a:rPr lang="ru-RU" dirty="0" smtClean="0"/>
              <a:t>Материјали који ће бити коришћени на обукама учесници су добили уз позив на овај инфрмативни састанак.</a:t>
            </a:r>
          </a:p>
          <a:p>
            <a:pPr>
              <a:lnSpc>
                <a:spcPct val="120000"/>
              </a:lnSpc>
            </a:pPr>
            <a:r>
              <a:rPr lang="sr-Cyrl-RS" dirty="0" smtClean="0"/>
              <a:t>За </a:t>
            </a:r>
            <a:r>
              <a:rPr lang="ru-RU" dirty="0" smtClean="0"/>
              <a:t>обуке ће, као и за овај информативни састанак, бити коришћена </a:t>
            </a:r>
            <a:r>
              <a:rPr lang="sl-SI" sz="2600" b="1" spc="-1" dirty="0" smtClean="0">
                <a:solidFill>
                  <a:srgbClr val="2F5597"/>
                </a:solidFill>
                <a:latin typeface="Arial"/>
                <a:cs typeface="+mn-cs"/>
              </a:rPr>
              <a:t>Zoom</a:t>
            </a:r>
            <a:r>
              <a:rPr lang="sr-Latn-RS" sz="2600" b="1" spc="-1" dirty="0" smtClean="0">
                <a:solidFill>
                  <a:srgbClr val="2F5597"/>
                </a:solidFill>
                <a:latin typeface="Arial"/>
                <a:cs typeface="+mn-cs"/>
              </a:rPr>
              <a:t> </a:t>
            </a:r>
            <a:r>
              <a:rPr lang="sr-Cyrl-RS" sz="2600" b="1" spc="-1" dirty="0" smtClean="0">
                <a:solidFill>
                  <a:srgbClr val="2F5597"/>
                </a:solidFill>
                <a:latin typeface="Arial"/>
                <a:cs typeface="+mn-cs"/>
              </a:rPr>
              <a:t>платформа</a:t>
            </a:r>
            <a:r>
              <a:rPr lang="ru-RU" dirty="0" smtClean="0"/>
              <a:t>.</a:t>
            </a:r>
            <a:endParaRPr lang="ru-RU" sz="2600" b="1" spc="-1" dirty="0">
              <a:solidFill>
                <a:srgbClr val="2F5597"/>
              </a:solidFill>
              <a:latin typeface="Arial"/>
              <a:cs typeface="+mn-cs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76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080" y="125010"/>
            <a:ext cx="10515240" cy="1325160"/>
          </a:xfrm>
        </p:spPr>
        <p:txBody>
          <a:bodyPr/>
          <a:lstStyle/>
          <a:p>
            <a:pPr algn="ctr"/>
            <a:r>
              <a:rPr lang="sr-Cyrl-RS" sz="4000" b="1" dirty="0" smtClean="0"/>
              <a:t>Промоција државне матуре и првог пилотирања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080" y="1939860"/>
            <a:ext cx="10515240" cy="4350960"/>
          </a:xfrm>
        </p:spPr>
        <p:txBody>
          <a:bodyPr/>
          <a:lstStyle/>
          <a:p>
            <a:pPr indent="-228240">
              <a:lnSpc>
                <a:spcPct val="100000"/>
              </a:lnSpc>
              <a:spcBef>
                <a:spcPts val="601"/>
              </a:spcBef>
              <a:spcAft>
                <a:spcPts val="1200"/>
              </a:spcAft>
              <a:buClr>
                <a:srgbClr val="20419A"/>
              </a:buClr>
              <a:buFont typeface="Wingdings" charset="2"/>
              <a:buChar char=""/>
            </a:pPr>
            <a:r>
              <a:rPr lang="sr-Cyrl-RS" sz="2400" spc="-1" dirty="0" smtClean="0">
                <a:solidFill>
                  <a:srgbClr val="000000"/>
                </a:solidFill>
                <a:latin typeface="Arial"/>
              </a:rPr>
              <a:t>Интерна комуникација – сви учесници препознају значај државне матуре, и познају процес развоја и реализације државне матуре</a:t>
            </a:r>
          </a:p>
          <a:p>
            <a:pPr indent="-228240">
              <a:lnSpc>
                <a:spcPct val="100000"/>
              </a:lnSpc>
              <a:spcBef>
                <a:spcPts val="601"/>
              </a:spcBef>
              <a:spcAft>
                <a:spcPts val="400"/>
              </a:spcAft>
              <a:buClr>
                <a:srgbClr val="20419A"/>
              </a:buClr>
              <a:buFont typeface="Wingdings" charset="2"/>
              <a:buChar char=""/>
            </a:pPr>
            <a:r>
              <a:rPr lang="sr-Cyrl-RS" sz="2400" spc="-1" dirty="0" smtClean="0">
                <a:solidFill>
                  <a:srgbClr val="000000"/>
                </a:solidFill>
                <a:latin typeface="Arial"/>
              </a:rPr>
              <a:t>Комуникациони план за прво пилотирање државне матуре</a:t>
            </a:r>
            <a:endParaRPr lang="sr-Cyrl-RS" sz="2400" dirty="0" smtClean="0"/>
          </a:p>
          <a:p>
            <a:pPr lvl="1" indent="-228240">
              <a:lnSpc>
                <a:spcPct val="100000"/>
              </a:lnSpc>
              <a:spcBef>
                <a:spcPts val="601"/>
              </a:spcBef>
              <a:spcAft>
                <a:spcPts val="400"/>
              </a:spcAft>
              <a:buClr>
                <a:srgbClr val="20419A"/>
              </a:buClr>
              <a:buFont typeface="Wingdings" charset="2"/>
              <a:buChar char=""/>
            </a:pPr>
            <a:r>
              <a:rPr lang="sr-Cyrl-RS" sz="2000" spc="-1" dirty="0" smtClean="0">
                <a:solidFill>
                  <a:srgbClr val="000000"/>
                </a:solidFill>
              </a:rPr>
              <a:t>Активности ПДМ (припрема електронских инфо пакета за ученике, најава у медијима, онлајн скупови, друштвене мреже)</a:t>
            </a:r>
          </a:p>
          <a:p>
            <a:pPr lvl="1" indent="-228240">
              <a:lnSpc>
                <a:spcPct val="100000"/>
              </a:lnSpc>
              <a:spcBef>
                <a:spcPts val="601"/>
              </a:spcBef>
              <a:spcAft>
                <a:spcPts val="1200"/>
              </a:spcAft>
              <a:buClr>
                <a:srgbClr val="20419A"/>
              </a:buClr>
              <a:buFont typeface="Wingdings" charset="2"/>
              <a:buChar char=""/>
            </a:pPr>
            <a:r>
              <a:rPr lang="sr-Cyrl-RS" sz="2000" spc="-1" dirty="0" smtClean="0">
                <a:solidFill>
                  <a:srgbClr val="000000"/>
                </a:solidFill>
              </a:rPr>
              <a:t>Активности школа на локалном нивоу (информисање ученика и родитеља, најава у локалним медијима)  </a:t>
            </a:r>
            <a:endParaRPr lang="sr-Cyrl-RS" sz="2000" spc="-1" dirty="0">
              <a:solidFill>
                <a:srgbClr val="000000"/>
              </a:solidFill>
            </a:endParaRPr>
          </a:p>
          <a:p>
            <a:pPr indent="-228240">
              <a:lnSpc>
                <a:spcPct val="100000"/>
              </a:lnSpc>
              <a:spcBef>
                <a:spcPts val="601"/>
              </a:spcBef>
              <a:spcAft>
                <a:spcPts val="400"/>
              </a:spcAft>
              <a:buClr>
                <a:srgbClr val="20419A"/>
              </a:buClr>
              <a:buFont typeface="Wingdings" charset="2"/>
              <a:buChar char=""/>
            </a:pPr>
            <a:r>
              <a:rPr lang="sr-Cyrl-RS" sz="2400" spc="-1" dirty="0" smtClean="0">
                <a:solidFill>
                  <a:srgbClr val="000000"/>
                </a:solidFill>
              </a:rPr>
              <a:t>Вебсајт државне матуре</a:t>
            </a:r>
          </a:p>
        </p:txBody>
      </p:sp>
    </p:spTree>
    <p:extLst>
      <p:ext uri="{BB962C8B-B14F-4D97-AF65-F5344CB8AC3E}">
        <p14:creationId xmlns:p14="http://schemas.microsoft.com/office/powerpoint/2010/main" val="35734144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810000" y="17652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000" b="1" strike="noStrike" spc="-1" dirty="0" err="1">
                <a:solidFill>
                  <a:srgbClr val="2F5597"/>
                </a:solidFill>
                <a:latin typeface="Arial"/>
              </a:rPr>
              <a:t>Више</a:t>
            </a:r>
            <a:r>
              <a:rPr lang="en-US" sz="4000" b="1" strike="noStrike" spc="-1" dirty="0">
                <a:solidFill>
                  <a:srgbClr val="2F5597"/>
                </a:solidFill>
                <a:latin typeface="Arial"/>
              </a:rPr>
              <a:t> </a:t>
            </a:r>
            <a:r>
              <a:rPr lang="en-US" sz="4000" b="1" strike="noStrike" spc="-1" dirty="0" err="1">
                <a:solidFill>
                  <a:srgbClr val="2F5597"/>
                </a:solidFill>
                <a:latin typeface="Arial"/>
              </a:rPr>
              <a:t>информација</a:t>
            </a:r>
            <a:endParaRPr lang="en-US" sz="4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TextShape 2"/>
          <p:cNvSpPr txBox="1"/>
          <p:nvPr/>
        </p:nvSpPr>
        <p:spPr>
          <a:xfrm>
            <a:off x="838080" y="1825560"/>
            <a:ext cx="10515240" cy="35211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000" lnSpcReduction="20000"/>
          </a:bodyPr>
          <a:lstStyle/>
          <a:p>
            <a:pPr marL="228600" indent="-228240">
              <a:spcBef>
                <a:spcPts val="1001"/>
              </a:spcBef>
              <a:spcAft>
                <a:spcPts val="2400"/>
              </a:spcAft>
              <a:buClr>
                <a:srgbClr val="20419A"/>
              </a:buClr>
              <a:buSzPct val="45000"/>
              <a:buFont typeface="Wingdings" charset="2"/>
              <a:buChar char=""/>
            </a:pPr>
            <a:r>
              <a:rPr lang="en-US" sz="2600" b="0" strike="noStrike" spc="-1" dirty="0" err="1">
                <a:solidFill>
                  <a:srgbClr val="000000"/>
                </a:solidFill>
                <a:latin typeface="Arial"/>
                <a:ea typeface="Nunito SemiBold"/>
              </a:rPr>
              <a:t>Вебсајт</a:t>
            </a:r>
            <a:r>
              <a:rPr lang="en-US" sz="2600" b="0" strike="noStrike" spc="-1" dirty="0">
                <a:solidFill>
                  <a:srgbClr val="000000"/>
                </a:solidFill>
                <a:latin typeface="Arial"/>
                <a:ea typeface="Nunito SemiBold"/>
              </a:rPr>
              <a:t> </a:t>
            </a:r>
            <a:r>
              <a:rPr lang="en-US" sz="2600" b="0" strike="noStrike" spc="-1" dirty="0" err="1">
                <a:solidFill>
                  <a:srgbClr val="000000"/>
                </a:solidFill>
                <a:latin typeface="Arial"/>
                <a:ea typeface="Nunito SemiBold"/>
              </a:rPr>
              <a:t>Министарства</a:t>
            </a:r>
            <a:r>
              <a:rPr lang="en-US" sz="2600" b="0" strike="noStrike" spc="-1" dirty="0">
                <a:solidFill>
                  <a:srgbClr val="000000"/>
                </a:solidFill>
                <a:latin typeface="Arial"/>
                <a:ea typeface="Nunito SemiBold"/>
              </a:rPr>
              <a:t> </a:t>
            </a:r>
            <a:r>
              <a:rPr lang="en-US" sz="2600" b="0" strike="noStrike" spc="-1" dirty="0" err="1">
                <a:solidFill>
                  <a:srgbClr val="000000"/>
                </a:solidFill>
                <a:latin typeface="Arial"/>
                <a:ea typeface="Nunito SemiBold"/>
              </a:rPr>
              <a:t>просвете</a:t>
            </a:r>
            <a:r>
              <a:rPr lang="en-US" sz="2600" b="0" strike="noStrike" spc="-1" dirty="0">
                <a:solidFill>
                  <a:srgbClr val="000000"/>
                </a:solidFill>
                <a:latin typeface="Arial"/>
                <a:ea typeface="Nunito SemiBold"/>
              </a:rPr>
              <a:t>, </a:t>
            </a:r>
            <a:r>
              <a:rPr lang="en-US" sz="2600" b="0" strike="noStrike" spc="-1" dirty="0" err="1">
                <a:solidFill>
                  <a:srgbClr val="000000"/>
                </a:solidFill>
                <a:latin typeface="Arial"/>
                <a:ea typeface="Nunito SemiBold"/>
              </a:rPr>
              <a:t>науке</a:t>
            </a:r>
            <a:r>
              <a:rPr lang="en-US" sz="2600" b="0" strike="noStrike" spc="-1" dirty="0">
                <a:solidFill>
                  <a:srgbClr val="000000"/>
                </a:solidFill>
                <a:latin typeface="Arial"/>
                <a:ea typeface="Nunito SemiBold"/>
              </a:rPr>
              <a:t> и </a:t>
            </a:r>
            <a:r>
              <a:rPr lang="en-US" sz="2600" b="0" strike="noStrike" spc="-1" dirty="0" err="1">
                <a:solidFill>
                  <a:srgbClr val="000000"/>
                </a:solidFill>
                <a:latin typeface="Arial"/>
                <a:ea typeface="Nunito SemiBold"/>
              </a:rPr>
              <a:t>технолошког</a:t>
            </a:r>
            <a:r>
              <a:rPr lang="en-US" sz="2600" b="0" strike="noStrike" spc="-1" dirty="0">
                <a:solidFill>
                  <a:srgbClr val="000000"/>
                </a:solidFill>
                <a:latin typeface="Arial"/>
                <a:ea typeface="Nunito SemiBold"/>
              </a:rPr>
              <a:t> </a:t>
            </a:r>
            <a:r>
              <a:rPr lang="en-US" sz="2600" b="0" strike="noStrike" spc="-1" dirty="0" err="1">
                <a:solidFill>
                  <a:srgbClr val="000000"/>
                </a:solidFill>
                <a:latin typeface="Arial"/>
                <a:ea typeface="Nunito SemiBold"/>
              </a:rPr>
              <a:t>развоја</a:t>
            </a:r>
            <a:r>
              <a:rPr lang="en-US" sz="2600" b="0" strike="noStrike" spc="-1" dirty="0">
                <a:solidFill>
                  <a:srgbClr val="000000"/>
                </a:solidFill>
                <a:latin typeface="Arial"/>
                <a:ea typeface="Nunito SemiBold"/>
              </a:rPr>
              <a:t>: </a:t>
            </a:r>
            <a:r>
              <a:rPr lang="en-US" sz="2600" u="sng" spc="-1" dirty="0">
                <a:solidFill>
                  <a:srgbClr val="0563C1"/>
                </a:solidFill>
                <a:latin typeface="Arial"/>
                <a:ea typeface="Nunito SemiBold"/>
              </a:rPr>
              <a:t>www.mpn.gov.rs</a:t>
            </a:r>
          </a:p>
          <a:p>
            <a:pPr marL="228600" indent="-228240">
              <a:spcBef>
                <a:spcPts val="1001"/>
              </a:spcBef>
              <a:spcAft>
                <a:spcPts val="2400"/>
              </a:spcAft>
              <a:buClr>
                <a:srgbClr val="20419A"/>
              </a:buClr>
              <a:buSzPct val="45000"/>
              <a:buFont typeface="Wingdings" charset="2"/>
              <a:buChar char=""/>
            </a:pPr>
            <a:r>
              <a:rPr lang="en-US" sz="2600" b="0" strike="noStrike" spc="-1" dirty="0" err="1">
                <a:solidFill>
                  <a:srgbClr val="000000"/>
                </a:solidFill>
                <a:latin typeface="Arial"/>
                <a:ea typeface="Nunito SemiBold"/>
              </a:rPr>
              <a:t>Вебсајт</a:t>
            </a:r>
            <a:r>
              <a:rPr lang="en-US" sz="2600" b="0" strike="noStrike" spc="-1" dirty="0">
                <a:solidFill>
                  <a:srgbClr val="000000"/>
                </a:solidFill>
                <a:latin typeface="Arial"/>
                <a:ea typeface="Nunito SemiBold"/>
              </a:rPr>
              <a:t> </a:t>
            </a:r>
            <a:r>
              <a:rPr lang="en-US" sz="2600" b="0" strike="noStrike" spc="-1" dirty="0" err="1">
                <a:solidFill>
                  <a:srgbClr val="000000"/>
                </a:solidFill>
                <a:latin typeface="Arial"/>
                <a:ea typeface="Nunito SemiBold"/>
              </a:rPr>
              <a:t>државне</a:t>
            </a:r>
            <a:r>
              <a:rPr lang="en-US" sz="2600" b="0" strike="noStrike" spc="-1" dirty="0">
                <a:solidFill>
                  <a:srgbClr val="000000"/>
                </a:solidFill>
                <a:latin typeface="Arial"/>
                <a:ea typeface="Nunito SemiBold"/>
              </a:rPr>
              <a:t> </a:t>
            </a:r>
            <a:r>
              <a:rPr lang="en-US" sz="2600" b="0" strike="noStrike" spc="-1" dirty="0" err="1">
                <a:solidFill>
                  <a:srgbClr val="000000"/>
                </a:solidFill>
                <a:latin typeface="Arial"/>
                <a:ea typeface="Nunito SemiBold"/>
              </a:rPr>
              <a:t>матуре</a:t>
            </a:r>
            <a:r>
              <a:rPr lang="en-US" sz="2600" b="0" strike="noStrike" spc="-1" dirty="0">
                <a:solidFill>
                  <a:srgbClr val="000000"/>
                </a:solidFill>
                <a:latin typeface="Arial"/>
                <a:ea typeface="Nunito SemiBold"/>
              </a:rPr>
              <a:t>: </a:t>
            </a:r>
            <a:r>
              <a:rPr lang="en-US" sz="2600" b="0" u="sng" strike="noStrike" spc="-1" dirty="0">
                <a:solidFill>
                  <a:srgbClr val="0563C1"/>
                </a:solidFill>
                <a:uFillTx/>
                <a:latin typeface="Arial"/>
                <a:ea typeface="Nunito SemiBold"/>
                <a:hlinkClick r:id="rId2"/>
              </a:rPr>
              <a:t>https://matura.edu.rs/</a:t>
            </a:r>
            <a:r>
              <a:rPr lang="en-US" sz="2600" b="0" u="sng" strike="noStrike" spc="-1" dirty="0">
                <a:solidFill>
                  <a:srgbClr val="0563C1"/>
                </a:solidFill>
                <a:uFillTx/>
                <a:latin typeface="Arial"/>
                <a:ea typeface="Nunito SemiBold"/>
              </a:rPr>
              <a:t> </a:t>
            </a:r>
            <a:endParaRPr lang="en-U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spcBef>
                <a:spcPts val="1001"/>
              </a:spcBef>
              <a:spcAft>
                <a:spcPts val="2400"/>
              </a:spcAft>
              <a:buClr>
                <a:srgbClr val="20419A"/>
              </a:buClr>
              <a:buSzPct val="45000"/>
              <a:buFont typeface="Wingdings" charset="2"/>
              <a:buChar char=""/>
            </a:pPr>
            <a:r>
              <a:rPr lang="en-US" sz="2600" b="0" strike="noStrike" spc="-1" dirty="0" err="1">
                <a:solidFill>
                  <a:srgbClr val="000000"/>
                </a:solidFill>
                <a:latin typeface="Arial"/>
                <a:ea typeface="Nunito SemiBold"/>
              </a:rPr>
              <a:t>Фејсбук</a:t>
            </a:r>
            <a:r>
              <a:rPr lang="en-US" sz="2600" b="0" strike="noStrike" spc="-1" dirty="0">
                <a:solidFill>
                  <a:srgbClr val="000000"/>
                </a:solidFill>
                <a:latin typeface="Arial"/>
                <a:ea typeface="Nunito SemiBold"/>
              </a:rPr>
              <a:t> </a:t>
            </a:r>
            <a:r>
              <a:rPr lang="en-US" sz="2600" b="0" strike="noStrike" spc="-1" dirty="0" err="1">
                <a:solidFill>
                  <a:srgbClr val="000000"/>
                </a:solidFill>
                <a:latin typeface="Arial"/>
                <a:ea typeface="Nunito SemiBold"/>
              </a:rPr>
              <a:t>страна</a:t>
            </a:r>
            <a:r>
              <a:rPr lang="en-US" sz="2600" b="0" strike="noStrike" spc="-1" dirty="0">
                <a:solidFill>
                  <a:srgbClr val="000000"/>
                </a:solidFill>
                <a:latin typeface="Arial"/>
                <a:ea typeface="Nunito SemiBold"/>
              </a:rPr>
              <a:t>: </a:t>
            </a:r>
            <a:r>
              <a:rPr lang="en-US" sz="2600" b="0" strike="noStrike" spc="-1" dirty="0">
                <a:solidFill>
                  <a:srgbClr val="000000"/>
                </a:solidFill>
                <a:latin typeface="Arial"/>
                <a:ea typeface="Nunito SemiBold"/>
                <a:hlinkClick r:id="rId3"/>
              </a:rPr>
              <a:t>https://www.facebook.com/Drzavna.matura.Srbije</a:t>
            </a:r>
            <a:endParaRPr lang="en-U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spcBef>
                <a:spcPts val="1001"/>
              </a:spcBef>
              <a:spcAft>
                <a:spcPts val="2400"/>
              </a:spcAft>
              <a:buClr>
                <a:srgbClr val="20419A"/>
              </a:buClr>
              <a:buSzPct val="45000"/>
              <a:buFont typeface="Wingdings" charset="2"/>
              <a:buChar char=""/>
            </a:pPr>
            <a:r>
              <a:rPr lang="en-US" sz="2600" b="0" strike="noStrike" spc="-1" dirty="0" err="1">
                <a:solidFill>
                  <a:srgbClr val="000000"/>
                </a:solidFill>
                <a:latin typeface="Arial"/>
              </a:rPr>
              <a:t>Линктин</a:t>
            </a:r>
            <a:r>
              <a:rPr lang="en-US" sz="2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600" b="0" strike="noStrike" spc="-1" dirty="0" err="1">
                <a:solidFill>
                  <a:srgbClr val="000000"/>
                </a:solidFill>
                <a:latin typeface="Arial"/>
              </a:rPr>
              <a:t>страна</a:t>
            </a:r>
            <a:r>
              <a:rPr lang="en-US" sz="2600" b="0" strike="noStrike" spc="-1" dirty="0">
                <a:solidFill>
                  <a:srgbClr val="000000"/>
                </a:solidFill>
                <a:latin typeface="Arial"/>
              </a:rPr>
              <a:t>: </a:t>
            </a:r>
            <a:r>
              <a:rPr lang="en-US" sz="2600" b="0" strike="noStrike" spc="-1" dirty="0">
                <a:solidFill>
                  <a:srgbClr val="000000"/>
                </a:solidFill>
                <a:latin typeface="Arial"/>
                <a:hlinkClick r:id="rId4"/>
              </a:rPr>
              <a:t>https://www.linkedin.com/company/drzavna-matura-srbije/</a:t>
            </a:r>
            <a:endParaRPr lang="en-U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spcBef>
                <a:spcPts val="1001"/>
              </a:spcBef>
              <a:spcAft>
                <a:spcPts val="2400"/>
              </a:spcAft>
              <a:buClr>
                <a:srgbClr val="20419A"/>
              </a:buClr>
              <a:buSzPct val="45000"/>
              <a:buFont typeface="Wingdings" charset="2"/>
              <a:buChar char=""/>
            </a:pPr>
            <a:r>
              <a:rPr lang="en-US" sz="2600" b="0" strike="noStrike" spc="-1" dirty="0">
                <a:solidFill>
                  <a:srgbClr val="000000"/>
                </a:solidFill>
                <a:latin typeface="Arial"/>
                <a:ea typeface="Nunito SemiBold"/>
              </a:rPr>
              <a:t>Е-</a:t>
            </a:r>
            <a:r>
              <a:rPr lang="en-US" sz="2600" b="0" strike="noStrike" spc="-1" dirty="0" err="1">
                <a:solidFill>
                  <a:srgbClr val="000000"/>
                </a:solidFill>
                <a:latin typeface="Arial"/>
                <a:ea typeface="Nunito SemiBold"/>
              </a:rPr>
              <a:t>адреса</a:t>
            </a:r>
            <a:r>
              <a:rPr lang="en-US" sz="2600" b="0" strike="noStrike" spc="-1" dirty="0">
                <a:solidFill>
                  <a:srgbClr val="000000"/>
                </a:solidFill>
                <a:latin typeface="Arial"/>
                <a:ea typeface="Nunito SemiBold"/>
              </a:rPr>
              <a:t>: </a:t>
            </a:r>
            <a:r>
              <a:rPr lang="en-US" sz="2600" b="0" strike="noStrike" spc="-1" dirty="0">
                <a:solidFill>
                  <a:srgbClr val="000000"/>
                </a:solidFill>
                <a:latin typeface="Arial"/>
                <a:ea typeface="Nunito SemiBold"/>
                <a:hlinkClick r:id="rId5"/>
              </a:rPr>
              <a:t>info@matura.edu.rs</a:t>
            </a:r>
            <a:endParaRPr lang="en-U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838080" y="20016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000" b="1" strike="noStrike" spc="-1">
                <a:solidFill>
                  <a:srgbClr val="2F5597"/>
                </a:solidFill>
                <a:latin typeface="Arial"/>
              </a:rPr>
              <a:t>Државна матура</a:t>
            </a:r>
            <a:endParaRPr lang="en-U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838080" y="1520999"/>
            <a:ext cx="10515240" cy="4614757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</a:pPr>
            <a:r>
              <a:rPr lang="sr-Cyrl-RS" sz="2800" b="0" strike="noStrike" spc="-1" dirty="0" smtClean="0">
                <a:solidFill>
                  <a:srgbClr val="000000"/>
                </a:solidFill>
                <a:latin typeface="Arial"/>
              </a:rPr>
              <a:t>Два испита на крају средњег образовања и васпитања:</a:t>
            </a:r>
            <a:endParaRPr lang="sr-Cyrl-RS" sz="28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  <a:buClr>
                <a:srgbClr val="000000"/>
              </a:buClr>
              <a:buFont typeface="Arial"/>
              <a:buAutoNum type="arabicParenR"/>
            </a:pPr>
            <a:r>
              <a:rPr lang="sr-Cyrl-RS" sz="2800" b="1" strike="noStrike" spc="-1" dirty="0" smtClean="0">
                <a:solidFill>
                  <a:srgbClr val="000000"/>
                </a:solidFill>
                <a:latin typeface="Arial"/>
              </a:rPr>
              <a:t>Завршни испит средњег стручног образовања и васпитања</a:t>
            </a:r>
            <a:r>
              <a:rPr lang="sr-Cyrl-RS" sz="2800" b="0" strike="noStrike" spc="-1" dirty="0" smtClean="0">
                <a:solidFill>
                  <a:srgbClr val="000000"/>
                </a:solidFill>
                <a:latin typeface="Arial"/>
              </a:rPr>
              <a:t> (ЗИ) после трогодишњих програма средњег стручног образовања</a:t>
            </a:r>
            <a:endParaRPr lang="sr-Cyrl-RS" sz="28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90000"/>
              </a:lnSpc>
              <a:spcBef>
                <a:spcPts val="1001"/>
              </a:spcBef>
              <a:spcAft>
                <a:spcPts val="1800"/>
              </a:spcAft>
              <a:buClr>
                <a:srgbClr val="000000"/>
              </a:buClr>
              <a:buFont typeface="Arial"/>
              <a:buAutoNum type="arabicParenR"/>
            </a:pPr>
            <a:r>
              <a:rPr lang="sr-Cyrl-RS" sz="2800" b="1" strike="noStrike" spc="-1" dirty="0" smtClean="0">
                <a:solidFill>
                  <a:srgbClr val="000000"/>
                </a:solidFill>
                <a:latin typeface="Arial"/>
                <a:ea typeface="Calibri"/>
              </a:rPr>
              <a:t>Матура</a:t>
            </a:r>
            <a:r>
              <a:rPr lang="sr-Cyrl-RS" sz="2800" b="0" strike="noStrike" spc="-1" dirty="0" smtClean="0">
                <a:solidFill>
                  <a:srgbClr val="000000"/>
                </a:solidFill>
                <a:latin typeface="Arial"/>
                <a:ea typeface="Calibri"/>
              </a:rPr>
              <a:t> (МАТ) после четворогодишњих програма општег средњег, средњег уметничког и средњег стручног образовања:</a:t>
            </a: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sz="2400" b="0" strike="noStrike" spc="-1" dirty="0" smtClean="0">
                <a:solidFill>
                  <a:srgbClr val="000000"/>
                </a:solidFill>
                <a:latin typeface="Arial"/>
                <a:ea typeface="Calibri"/>
              </a:rPr>
              <a:t>1. </a:t>
            </a:r>
            <a:r>
              <a:rPr lang="sr-Cyrl-RS" sz="2400" b="1" strike="noStrike" spc="-1" dirty="0" smtClean="0">
                <a:solidFill>
                  <a:srgbClr val="000000"/>
                </a:solidFill>
                <a:latin typeface="Arial"/>
                <a:ea typeface="Calibri"/>
              </a:rPr>
              <a:t>Општа</a:t>
            </a:r>
            <a:r>
              <a:rPr lang="sr-Cyrl-RS" sz="2400" b="0" strike="noStrike" spc="-1" dirty="0" smtClean="0">
                <a:solidFill>
                  <a:srgbClr val="000000"/>
                </a:solidFill>
                <a:latin typeface="Arial"/>
                <a:ea typeface="Calibri"/>
              </a:rPr>
              <a:t> (ОМ)</a:t>
            </a: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sz="2400" b="0" strike="noStrike" spc="-1" dirty="0" smtClean="0">
                <a:solidFill>
                  <a:srgbClr val="000000"/>
                </a:solidFill>
                <a:latin typeface="Arial"/>
                <a:ea typeface="Calibri"/>
              </a:rPr>
              <a:t>2. </a:t>
            </a:r>
            <a:r>
              <a:rPr lang="sr-Cyrl-RS" sz="2400" b="1" strike="noStrike" spc="-1" dirty="0" smtClean="0">
                <a:solidFill>
                  <a:srgbClr val="000000"/>
                </a:solidFill>
                <a:latin typeface="Arial"/>
                <a:ea typeface="Calibri"/>
              </a:rPr>
              <a:t>Уметничка</a:t>
            </a:r>
            <a:r>
              <a:rPr lang="sr-Cyrl-RS" sz="2400" b="0" strike="noStrike" spc="-1" dirty="0" smtClean="0">
                <a:solidFill>
                  <a:srgbClr val="000000"/>
                </a:solidFill>
                <a:latin typeface="Arial"/>
                <a:ea typeface="Calibri"/>
              </a:rPr>
              <a:t> (УМ)</a:t>
            </a: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sz="2400" b="0" strike="noStrike" spc="-1" dirty="0" smtClean="0">
                <a:solidFill>
                  <a:srgbClr val="000000"/>
                </a:solidFill>
                <a:latin typeface="Arial"/>
                <a:ea typeface="Calibri"/>
              </a:rPr>
              <a:t>3. </a:t>
            </a:r>
            <a:r>
              <a:rPr lang="sr-Cyrl-RS" sz="2400" b="1" strike="noStrike" spc="-1" dirty="0" smtClean="0">
                <a:solidFill>
                  <a:srgbClr val="000000"/>
                </a:solidFill>
                <a:latin typeface="Arial"/>
                <a:ea typeface="Calibri"/>
              </a:rPr>
              <a:t>Стручна</a:t>
            </a:r>
            <a:r>
              <a:rPr lang="sr-Cyrl-RS" sz="2400" b="0" strike="noStrike" spc="-1" dirty="0" smtClean="0">
                <a:solidFill>
                  <a:srgbClr val="000000"/>
                </a:solidFill>
                <a:latin typeface="Arial"/>
                <a:ea typeface="Calibri"/>
              </a:rPr>
              <a:t> (СМ)</a:t>
            </a:r>
            <a:endParaRPr lang="sr-Cyrl-RS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810000" y="10008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000" b="1" strike="noStrike" spc="-1">
                <a:solidFill>
                  <a:srgbClr val="2F5597"/>
                </a:solidFill>
                <a:latin typeface="Arial"/>
              </a:rPr>
              <a:t>Питања и одговори</a:t>
            </a:r>
            <a:endParaRPr lang="en-U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810000" y="1495800"/>
            <a:ext cx="10515240" cy="43016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001"/>
              </a:spcBef>
              <a:spcAft>
                <a:spcPts val="601"/>
              </a:spcAft>
            </a:pPr>
            <a:r>
              <a:rPr lang="sr-Cyrl-RS" sz="3000" b="0" strike="noStrike" spc="-1" dirty="0" smtClean="0">
                <a:solidFill>
                  <a:srgbClr val="000000"/>
                </a:solidFill>
                <a:latin typeface="Arial"/>
              </a:rPr>
              <a:t>После одржаних обука на </a:t>
            </a:r>
            <a:r>
              <a:rPr lang="sr-Cyrl-RS" sz="3000" spc="-1" dirty="0">
                <a:solidFill>
                  <a:srgbClr val="000000"/>
                </a:solidFill>
              </a:rPr>
              <a:t>питања </a:t>
            </a:r>
            <a:r>
              <a:rPr lang="sr-Cyrl-RS" sz="3000" spc="-1" dirty="0" smtClean="0">
                <a:solidFill>
                  <a:srgbClr val="000000"/>
                </a:solidFill>
              </a:rPr>
              <a:t>ће, путем мејлова, одговарати</a:t>
            </a:r>
            <a:r>
              <a:rPr lang="sr-Cyrl-RS" sz="3000" b="0" strike="noStrike" spc="-1" dirty="0" smtClean="0">
                <a:solidFill>
                  <a:srgbClr val="000000"/>
                </a:solidFill>
                <a:latin typeface="Arial"/>
              </a:rPr>
              <a:t>:</a:t>
            </a:r>
            <a:endParaRPr lang="sr-Cyrl-RS" sz="30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10000"/>
              </a:lnSpc>
              <a:spcBef>
                <a:spcPts val="1001"/>
              </a:spcBef>
              <a:spcAft>
                <a:spcPts val="601"/>
              </a:spcAft>
              <a:buClr>
                <a:srgbClr val="20419A"/>
              </a:buClr>
              <a:buFont typeface="Wingdings" charset="2"/>
              <a:buChar char=""/>
            </a:pPr>
            <a:r>
              <a:rPr lang="sr-Cyrl-RS" sz="3000" spc="-1" dirty="0" smtClean="0">
                <a:solidFill>
                  <a:srgbClr val="000000"/>
                </a:solidFill>
              </a:rPr>
              <a:t>тренери,</a:t>
            </a:r>
          </a:p>
          <a:p>
            <a:pPr marL="228600" indent="-228240">
              <a:lnSpc>
                <a:spcPct val="110000"/>
              </a:lnSpc>
              <a:spcBef>
                <a:spcPts val="1001"/>
              </a:spcBef>
              <a:spcAft>
                <a:spcPts val="601"/>
              </a:spcAft>
              <a:buClr>
                <a:srgbClr val="20419A"/>
              </a:buClr>
              <a:buFont typeface="Wingdings" charset="2"/>
              <a:buChar char=""/>
            </a:pPr>
            <a:r>
              <a:rPr lang="sr-Cyrl-RS" sz="3000" spc="-1" dirty="0" smtClean="0">
                <a:solidFill>
                  <a:srgbClr val="000000"/>
                </a:solidFill>
                <a:latin typeface="Arial"/>
                <a:ea typeface="Nunito SemiBold"/>
              </a:rPr>
              <a:t>представници</a:t>
            </a:r>
            <a:r>
              <a:rPr lang="sr-Cyrl-RS" sz="3000" b="0" strike="noStrike" spc="-1" dirty="0" smtClean="0">
                <a:solidFill>
                  <a:srgbClr val="000000"/>
                </a:solidFill>
                <a:latin typeface="Arial"/>
                <a:ea typeface="Nunito SemiBold"/>
              </a:rPr>
              <a:t> ПДМ који ће и припремити информације за објаву на вебсајту државне матуре </a:t>
            </a:r>
            <a:r>
              <a:rPr lang="sr-Cyrl-RS" sz="3200" u="sng" spc="-1" dirty="0" smtClean="0">
                <a:solidFill>
                  <a:srgbClr val="0563C1"/>
                </a:solidFill>
                <a:ea typeface="Nunito SemiBold"/>
                <a:hlinkClick r:id="rId2"/>
              </a:rPr>
              <a:t>https://matura.edu.rs</a:t>
            </a:r>
            <a:r>
              <a:rPr lang="sr-Cyrl-RS" sz="3000" b="0" strike="noStrike" spc="-1" dirty="0" smtClean="0">
                <a:solidFill>
                  <a:srgbClr val="000000"/>
                </a:solidFill>
                <a:latin typeface="Arial"/>
                <a:ea typeface="Nunito SemiBold"/>
              </a:rPr>
              <a:t>.</a:t>
            </a:r>
            <a:endParaRPr lang="sr-Cyrl-RS" sz="30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</a:pPr>
            <a:endParaRPr lang="en-US" sz="30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30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838080" y="149544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4800" b="0" strike="noStrike" spc="-1">
                <a:solidFill>
                  <a:srgbClr val="2F5597"/>
                </a:solidFill>
                <a:latin typeface="Arial"/>
              </a:rPr>
              <a:t>Хвала на пажњи!</a:t>
            </a:r>
            <a:endParaRPr lang="en-US" sz="4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613080" y="19476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000" b="1" strike="noStrike" spc="-1">
                <a:solidFill>
                  <a:srgbClr val="2F5597"/>
                </a:solidFill>
                <a:latin typeface="Arial"/>
              </a:rPr>
              <a:t>Државни испит</a:t>
            </a:r>
            <a:endParaRPr lang="en-U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838080" y="1570680"/>
            <a:ext cx="10515240" cy="441072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  <a:buClr>
                <a:srgbClr val="20419A"/>
              </a:buClr>
              <a:buFont typeface="Wingdings" charset="2"/>
              <a:buChar char=""/>
            </a:pPr>
            <a:r>
              <a:rPr lang="sr-Cyrl-RS" sz="2800" b="0" strike="noStrike" spc="-1" dirty="0" smtClean="0">
                <a:solidFill>
                  <a:srgbClr val="000000"/>
                </a:solidFill>
                <a:latin typeface="Arial"/>
              </a:rPr>
              <a:t>Исти задаци/тест за све кандидате; полагање истог дана у исто време у једнаким условима</a:t>
            </a:r>
            <a:endParaRPr lang="sr-Cyrl-RS" sz="28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  <a:buClr>
                <a:srgbClr val="20419A"/>
              </a:buClr>
              <a:buFont typeface="Wingdings" charset="2"/>
              <a:buChar char=""/>
            </a:pPr>
            <a:r>
              <a:rPr lang="sr-Cyrl-RS" sz="2800" b="0" strike="noStrike" spc="-1" dirty="0" smtClean="0">
                <a:solidFill>
                  <a:srgbClr val="000000"/>
                </a:solidFill>
                <a:latin typeface="Arial"/>
              </a:rPr>
              <a:t>Прегледање/оцењивање: екстерно (прегледач не прегледа тестове кандидата из своје школе), али према „интерном“ упутству</a:t>
            </a:r>
            <a:endParaRPr lang="sr-Cyrl-RS" sz="28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  <a:buClr>
                <a:srgbClr val="20419A"/>
              </a:buClr>
              <a:buFont typeface="Wingdings" charset="2"/>
              <a:buChar char=""/>
            </a:pPr>
            <a:r>
              <a:rPr lang="sr-Cyrl-RS" sz="2800" b="0" strike="noStrike" spc="-1" dirty="0" smtClean="0">
                <a:solidFill>
                  <a:srgbClr val="2F5597"/>
                </a:solidFill>
                <a:latin typeface="Arial"/>
              </a:rPr>
              <a:t>ЗИ: једина измена = до сада се спроводио само у неким образовним профилима, од увођења државне матуре у свим образовним профилима</a:t>
            </a:r>
            <a:endParaRPr lang="sr-Cyrl-RS" sz="28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  <a:buClr>
                <a:srgbClr val="20419A"/>
              </a:buClr>
              <a:buFont typeface="Wingdings" charset="2"/>
              <a:buChar char=""/>
            </a:pPr>
            <a:r>
              <a:rPr lang="sr-Cyrl-RS" sz="2800" b="0" strike="noStrike" spc="-1" dirty="0" smtClean="0">
                <a:solidFill>
                  <a:srgbClr val="2F5597"/>
                </a:solidFill>
                <a:latin typeface="Arial"/>
              </a:rPr>
              <a:t>МАТ: све ново (изузетак: стручни испит у одређеним образовним профилима у оквиру СМ)</a:t>
            </a:r>
            <a:endParaRPr lang="sr-Cyrl-R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-6840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sr-Cyrl-RS" sz="4000" b="1" strike="noStrike" spc="-1" dirty="0" smtClean="0">
                <a:solidFill>
                  <a:srgbClr val="2F5597"/>
                </a:solidFill>
                <a:latin typeface="Arial"/>
              </a:rPr>
              <a:t>Матура</a:t>
            </a:r>
            <a:endParaRPr lang="sr-Cyrl-RS" sz="4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97" name="Table 2"/>
          <p:cNvGraphicFramePr/>
          <p:nvPr>
            <p:extLst>
              <p:ext uri="{D42A27DB-BD31-4B8C-83A1-F6EECF244321}">
                <p14:modId xmlns:p14="http://schemas.microsoft.com/office/powerpoint/2010/main" val="3571607723"/>
              </p:ext>
            </p:extLst>
          </p:nvPr>
        </p:nvGraphicFramePr>
        <p:xfrm>
          <a:off x="520560" y="1050840"/>
          <a:ext cx="11150280" cy="4898640"/>
        </p:xfrm>
        <a:graphic>
          <a:graphicData uri="http://schemas.openxmlformats.org/drawingml/2006/table">
            <a:tbl>
              <a:tblPr/>
              <a:tblGrid>
                <a:gridCol w="3716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6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7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Cyrl-RS" sz="1600" b="1" strike="noStrike" spc="-1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Општа матура</a:t>
                      </a:r>
                      <a:endParaRPr lang="sr-Cyrl-RS" sz="1600" b="0" strike="noStrike" spc="-1" noProof="0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Cyrl-RS" sz="1600" b="1" strike="noStrike" spc="-1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Уметничка матура</a:t>
                      </a:r>
                      <a:endParaRPr lang="sr-Cyrl-RS" sz="1600" b="0" strike="noStrike" spc="-1" noProof="0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Cyrl-RS" sz="1600" b="1" strike="noStrike" spc="-1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Стручна матура</a:t>
                      </a:r>
                      <a:endParaRPr lang="sr-Cyrl-RS" sz="1600" b="0" strike="noStrike" spc="-1" noProof="0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48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Cyrl-RS" sz="1800" b="1" strike="noStrike" spc="-1" noProof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Обавезни део</a:t>
                      </a:r>
                      <a:r>
                        <a:rPr lang="sr-Cyrl-RS" noProof="0" dirty="0" smtClean="0"/>
                        <a:t/>
                      </a:r>
                      <a:br>
                        <a:rPr lang="sr-Cyrl-RS" noProof="0" dirty="0" smtClean="0"/>
                      </a:br>
                      <a:r>
                        <a:rPr lang="sr-Cyrl-RS" sz="1800" b="0" strike="noStrike" spc="-1" noProof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(испити из три предмета)</a:t>
                      </a:r>
                      <a:endParaRPr lang="sr-Cyrl-RS" sz="1800" b="0" strike="noStrike" spc="-1" noProof="0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3960">
                <a:tc>
                  <a:txBody>
                    <a:bodyPr/>
                    <a:lstStyle/>
                    <a:p>
                      <a:pPr marL="343080" indent="-34272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Calibri Light"/>
                        <a:buAutoNum type="arabicPeriod"/>
                      </a:pPr>
                      <a:r>
                        <a:rPr lang="sr-Cyrl-RS" sz="1600" b="0" strike="noStrike" spc="-1" noProof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Српски језик и књижевност, односно Матерњи језик и књижевност,</a:t>
                      </a:r>
                      <a:endParaRPr lang="sr-Cyrl-RS" sz="1600" b="0" strike="noStrike" spc="-1" noProof="0" dirty="0" smtClean="0">
                        <a:latin typeface="Arial"/>
                      </a:endParaRPr>
                    </a:p>
                    <a:p>
                      <a:pPr marL="343080" indent="-34272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Calibri Light"/>
                        <a:buAutoNum type="arabicPeriod"/>
                      </a:pPr>
                      <a:r>
                        <a:rPr lang="sr-Cyrl-RS" sz="1600" b="0" strike="noStrike" spc="-1" noProof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Математика, односно општеобразовни предмет са Листе,</a:t>
                      </a:r>
                      <a:endParaRPr lang="sr-Cyrl-RS" sz="1600" b="0" strike="noStrike" spc="-1" noProof="0" dirty="0" smtClean="0">
                        <a:latin typeface="Arial"/>
                      </a:endParaRPr>
                    </a:p>
                    <a:p>
                      <a:pPr marL="343080" indent="-34272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Calibri Light"/>
                        <a:buAutoNum type="arabicPeriod"/>
                      </a:pPr>
                      <a:r>
                        <a:rPr lang="sr-Cyrl-RS" sz="1600" b="0" strike="noStrike" spc="-1" noProof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Општеобразовни предмет са Листе.</a:t>
                      </a:r>
                      <a:endParaRPr lang="sr-Cyrl-RS" sz="1600" b="0" strike="noStrike" spc="-1" noProof="0" dirty="0" smtClean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sr-Cyrl-RS" sz="1600" b="0" strike="noStrike" spc="-1" noProof="0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343080" indent="-34272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Calibri Light"/>
                        <a:buAutoNum type="arabicPeriod"/>
                      </a:pPr>
                      <a:r>
                        <a:rPr lang="sr-Cyrl-RS" sz="1600" b="0" strike="noStrike" spc="-1" noProof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Српски језик и књижевност, односно Матерњи језик и књижевност,</a:t>
                      </a:r>
                      <a:endParaRPr lang="sr-Cyrl-RS" sz="1600" b="0" strike="noStrike" spc="-1" noProof="0" dirty="0" smtClean="0">
                        <a:latin typeface="Arial"/>
                      </a:endParaRPr>
                    </a:p>
                    <a:p>
                      <a:pPr marL="343080" indent="-34272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Calibri Light"/>
                        <a:buAutoNum type="arabicPeriod"/>
                      </a:pPr>
                      <a:r>
                        <a:rPr lang="sr-Cyrl-RS" sz="1600" b="0" strike="noStrike" spc="-1" noProof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Општеобразовни предмет са Листе,</a:t>
                      </a:r>
                      <a:endParaRPr lang="sr-Cyrl-RS" sz="1600" b="0" strike="noStrike" spc="-1" noProof="0" dirty="0" smtClean="0">
                        <a:latin typeface="Arial"/>
                      </a:endParaRPr>
                    </a:p>
                    <a:p>
                      <a:pPr marL="343080" indent="-34272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Calibri Light"/>
                        <a:buAutoNum type="arabicPeriod"/>
                      </a:pPr>
                      <a:r>
                        <a:rPr lang="sr-Cyrl-RS" sz="1600" b="0" strike="noStrike" spc="-1" noProof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Уметнички наставни предмет.</a:t>
                      </a:r>
                      <a:endParaRPr lang="sr-Cyrl-RS" sz="1600" b="0" strike="noStrike" spc="-1" noProof="0" dirty="0" smtClean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sr-Cyrl-RS" sz="1600" b="0" strike="noStrike" spc="-1" noProof="0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343080" indent="-34272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Calibri Light"/>
                        <a:buAutoNum type="arabicPeriod"/>
                      </a:pPr>
                      <a:r>
                        <a:rPr lang="sr-Cyrl-RS" sz="1600" b="0" strike="noStrike" spc="-1" noProof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Српски језик и књижевност, односно Матерњи језик и књижевност,</a:t>
                      </a:r>
                      <a:endParaRPr lang="sr-Cyrl-RS" sz="1600" b="0" strike="noStrike" spc="-1" noProof="0" dirty="0" smtClean="0">
                        <a:latin typeface="Arial"/>
                      </a:endParaRPr>
                    </a:p>
                    <a:p>
                      <a:pPr marL="343080" indent="-34272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Calibri Light"/>
                        <a:buAutoNum type="arabicPeriod"/>
                      </a:pPr>
                      <a:r>
                        <a:rPr lang="sr-Cyrl-RS" sz="1600" b="0" strike="noStrike" spc="-1" noProof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Математика, односно општеобразовни предмет са Листе,</a:t>
                      </a:r>
                      <a:endParaRPr lang="sr-Cyrl-RS" sz="1600" b="0" strike="noStrike" spc="-1" noProof="0" dirty="0" smtClean="0">
                        <a:latin typeface="Arial"/>
                      </a:endParaRPr>
                    </a:p>
                    <a:p>
                      <a:pPr marL="343080" indent="-34272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Calibri Light"/>
                        <a:buAutoNum type="arabicPeriod"/>
                      </a:pPr>
                      <a:r>
                        <a:rPr lang="sr-Cyrl-RS" sz="1600" b="0" strike="noStrike" spc="-1" noProof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Стручни испит (тест за проверу стручно-теоријских знања + матурски практични рад). </a:t>
                      </a:r>
                      <a:endParaRPr lang="sr-Cyrl-RS" sz="1600" b="0" strike="noStrike" spc="-1" noProof="0" dirty="0" smtClean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sr-Cyrl-RS" sz="1600" b="0" strike="noStrike" spc="-1" noProof="0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740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sr-Cyrl-RS" sz="1500" b="0" strike="noStrike" spc="-1" noProof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У </a:t>
                      </a:r>
                      <a:r>
                        <a:rPr lang="sr-Cyrl-RS" sz="1500" b="1" strike="noStrike" spc="-1" noProof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изборном делу</a:t>
                      </a:r>
                      <a:r>
                        <a:rPr lang="sr-Cyrl-RS" sz="1500" b="0" strike="noStrike" spc="-1" noProof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, предмети се могу бирати само са Листе и једино ограничење је у томе да се не могу бирати предмети који су већ одабрани у обавезном делу.</a:t>
                      </a:r>
                      <a:endParaRPr lang="sr-Cyrl-RS" sz="1500" b="0" strike="noStrike" spc="-1" noProof="0" dirty="0" smtClean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sr-Cyrl-RS" sz="1500" b="0" strike="noStrike" spc="-1" noProof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Број изборних предмета које сваки кандидат може одабрати је </a:t>
                      </a:r>
                      <a:r>
                        <a:rPr lang="sr-Cyrl-RS" sz="1500" b="1" strike="noStrike" spc="-1" noProof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неограничен</a:t>
                      </a:r>
                      <a:r>
                        <a:rPr lang="sr-Cyrl-RS" sz="1500" b="0" strike="noStrike" spc="-1" noProof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.</a:t>
                      </a:r>
                      <a:endParaRPr lang="sr-Cyrl-RS" sz="1500" b="0" strike="noStrike" spc="-1" noProof="0" dirty="0" smtClean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sr-Cyrl-RS" sz="1500" b="0" strike="noStrike" spc="-1" noProof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Ако кандидат одлучи да полаже одређене испите у изборном делу матуре, овај део матуре постаје </a:t>
                      </a:r>
                      <a:r>
                        <a:rPr lang="sr-Cyrl-RS" sz="1500" b="1" strike="noStrike" spc="-1" noProof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обавезан</a:t>
                      </a:r>
                      <a:r>
                        <a:rPr lang="sr-Cyrl-RS" sz="1500" b="0" strike="noStrike" spc="-1" noProof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.</a:t>
                      </a:r>
                      <a:endParaRPr lang="sr-Cyrl-RS" sz="1500" b="0" strike="noStrike" spc="-1" noProof="0" dirty="0" smtClean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sr-Cyrl-RS" sz="1400" b="0" strike="noStrike" spc="-1" noProof="0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838080" y="12060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600" b="1" strike="noStrike" spc="-1">
                <a:solidFill>
                  <a:srgbClr val="2F5597"/>
                </a:solidFill>
                <a:latin typeface="Arial"/>
              </a:rPr>
              <a:t>Листа општеобразовних наставних предмета</a:t>
            </a:r>
            <a:endParaRPr lang="en-US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753840" y="1487160"/>
            <a:ext cx="10908000" cy="4354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514440" indent="-514080">
              <a:lnSpc>
                <a:spcPct val="110000"/>
              </a:lnSpc>
              <a:spcBef>
                <a:spcPts val="601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lang="sr-Cyrl-RS" sz="2600" b="0" strike="noStrike" spc="-1" dirty="0" smtClean="0">
                <a:solidFill>
                  <a:srgbClr val="000000"/>
                </a:solidFill>
                <a:latin typeface="Arial"/>
              </a:rPr>
              <a:t>Српски језик и књижевност, односно Матерњи језик и књижевност</a:t>
            </a:r>
            <a:endParaRPr lang="sr-Cyrl-RS" sz="26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10000"/>
              </a:lnSpc>
              <a:spcBef>
                <a:spcPts val="601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lang="sr-Cyrl-RS" sz="2600" b="0" strike="noStrike" spc="-1" dirty="0" smtClean="0">
                <a:solidFill>
                  <a:srgbClr val="000000"/>
                </a:solidFill>
                <a:latin typeface="Arial"/>
              </a:rPr>
              <a:t>Математика</a:t>
            </a:r>
            <a:endParaRPr lang="sr-Cyrl-RS" sz="26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10000"/>
              </a:lnSpc>
              <a:spcBef>
                <a:spcPts val="601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lang="sr-Cyrl-RS" sz="2600" b="0" strike="noStrike" spc="-1" dirty="0" smtClean="0">
                <a:solidFill>
                  <a:srgbClr val="000000"/>
                </a:solidFill>
                <a:latin typeface="Arial"/>
              </a:rPr>
              <a:t>Страни језик </a:t>
            </a:r>
            <a:r>
              <a:rPr lang="sr-Cyrl-RS" sz="2200" b="0" strike="noStrike" spc="-1" dirty="0" smtClean="0">
                <a:solidFill>
                  <a:srgbClr val="000000"/>
                </a:solidFill>
                <a:latin typeface="Arial"/>
              </a:rPr>
              <a:t>(Енглески, Италијански, Немачки, Руски, Француски, Шпански)</a:t>
            </a:r>
            <a:endParaRPr lang="sr-Cyrl-RS" sz="22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lang="sr-Cyrl-RS" sz="2600" b="0" strike="noStrike" spc="-1" dirty="0" smtClean="0">
                <a:solidFill>
                  <a:srgbClr val="000000"/>
                </a:solidFill>
                <a:latin typeface="Arial"/>
              </a:rPr>
              <a:t>Историја</a:t>
            </a:r>
            <a:endParaRPr lang="sr-Cyrl-RS" sz="26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lang="sr-Cyrl-RS" sz="2600" b="0" strike="noStrike" spc="-1" dirty="0" smtClean="0">
                <a:solidFill>
                  <a:srgbClr val="000000"/>
                </a:solidFill>
                <a:latin typeface="Arial"/>
              </a:rPr>
              <a:t>Географија</a:t>
            </a:r>
            <a:endParaRPr lang="sr-Cyrl-RS" sz="26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lang="sr-Cyrl-RS" sz="2600" b="0" strike="noStrike" spc="-1" dirty="0" smtClean="0">
                <a:solidFill>
                  <a:srgbClr val="000000"/>
                </a:solidFill>
                <a:latin typeface="Arial"/>
              </a:rPr>
              <a:t>Биологија</a:t>
            </a:r>
            <a:endParaRPr lang="sr-Cyrl-RS" sz="26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lang="sr-Cyrl-RS" sz="2600" b="0" strike="noStrike" spc="-1" dirty="0" smtClean="0">
                <a:solidFill>
                  <a:srgbClr val="000000"/>
                </a:solidFill>
                <a:latin typeface="Arial"/>
              </a:rPr>
              <a:t>Хемија</a:t>
            </a:r>
            <a:endParaRPr lang="sr-Cyrl-RS" sz="26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lang="sr-Cyrl-RS" sz="2600" b="0" strike="noStrike" spc="-1" dirty="0" smtClean="0">
                <a:solidFill>
                  <a:srgbClr val="000000"/>
                </a:solidFill>
                <a:latin typeface="Arial"/>
              </a:rPr>
              <a:t>Физика</a:t>
            </a:r>
            <a:endParaRPr lang="sr-Cyrl-RS" sz="26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10000"/>
              </a:lnSpc>
              <a:spcBef>
                <a:spcPts val="601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lang="sr-Cyrl-RS" sz="2600" b="0" strike="noStrike" spc="-1" dirty="0" smtClean="0">
                <a:solidFill>
                  <a:srgbClr val="000000"/>
                </a:solidFill>
                <a:latin typeface="Arial"/>
              </a:rPr>
              <a:t>Српски као </a:t>
            </a:r>
            <a:r>
              <a:rPr lang="sr-Cyrl-RS" sz="2600" b="0" strike="noStrike" spc="-1" dirty="0" err="1" smtClean="0">
                <a:solidFill>
                  <a:srgbClr val="000000"/>
                </a:solidFill>
                <a:latin typeface="Arial"/>
              </a:rPr>
              <a:t>нематерњи</a:t>
            </a:r>
            <a:r>
              <a:rPr lang="sr-Cyrl-RS" sz="2600" b="0" strike="noStrike" spc="-1" dirty="0" smtClean="0">
                <a:solidFill>
                  <a:srgbClr val="000000"/>
                </a:solidFill>
                <a:latin typeface="Arial"/>
              </a:rPr>
              <a:t> језик (само за националне мањине)</a:t>
            </a:r>
            <a:endParaRPr lang="sr-Cyrl-R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838080" y="20916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000" b="1" strike="noStrike" spc="-1">
                <a:solidFill>
                  <a:srgbClr val="2F5597"/>
                </a:solidFill>
                <a:latin typeface="Arial"/>
              </a:rPr>
              <a:t>План пилотирања</a:t>
            </a:r>
            <a:endParaRPr lang="en-U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838080" y="1501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  <a:buClr>
                <a:srgbClr val="20419A"/>
              </a:buClr>
              <a:buFont typeface="Wingdings" charset="2"/>
              <a:buChar char=""/>
            </a:pPr>
            <a:r>
              <a:rPr lang="sr-Cyrl-RS" sz="2800" b="0" strike="noStrike" spc="-1" dirty="0" smtClean="0">
                <a:solidFill>
                  <a:srgbClr val="000000"/>
                </a:solidFill>
                <a:latin typeface="Arial"/>
              </a:rPr>
              <a:t>Крај октобра 2020.: Пилотирање ЗИ (10 пилот школа)</a:t>
            </a:r>
            <a:endParaRPr lang="sr-Cyrl-RS" sz="28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20419A"/>
              </a:buClr>
              <a:buFont typeface="Wingdings" charset="2"/>
              <a:buChar char=""/>
            </a:pPr>
            <a:r>
              <a:rPr lang="sr-Cyrl-RS" sz="2800" b="0" strike="noStrike" spc="-1" dirty="0" smtClean="0">
                <a:solidFill>
                  <a:srgbClr val="000000"/>
                </a:solidFill>
                <a:latin typeface="Arial"/>
              </a:rPr>
              <a:t>Крај октобра 2020.: Прво пилотирање МАТ (93 пилот школе = 50 + 3 + 40)</a:t>
            </a:r>
            <a:endParaRPr lang="sr-Cyrl-RS" sz="28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sr-Cyrl-RS" sz="28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sr-Cyrl-RS" sz="2800" b="0" strike="noStrike" spc="-1" dirty="0" smtClean="0">
                <a:solidFill>
                  <a:srgbClr val="2F5597"/>
                </a:solidFill>
                <a:latin typeface="Arial"/>
              </a:rPr>
              <a:t>ЦИЉ: </a:t>
            </a:r>
            <a:r>
              <a:rPr lang="sr-Cyrl-RS" sz="2800" b="1" strike="noStrike" spc="-1" dirty="0" smtClean="0">
                <a:solidFill>
                  <a:srgbClr val="2F5597"/>
                </a:solidFill>
                <a:latin typeface="Arial"/>
              </a:rPr>
              <a:t>Провера квалитета испитних задатака</a:t>
            </a:r>
          </a:p>
          <a:p>
            <a:pPr>
              <a:lnSpc>
                <a:spcPct val="90000"/>
              </a:lnSpc>
              <a:spcBef>
                <a:spcPts val="1001"/>
              </a:spcBef>
              <a:spcAft>
                <a:spcPts val="1200"/>
              </a:spcAft>
            </a:pP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sz="2800" b="0" strike="noStrike" spc="-1" dirty="0" smtClean="0">
                <a:solidFill>
                  <a:srgbClr val="000000"/>
                </a:solidFill>
                <a:latin typeface="Arial"/>
              </a:rPr>
              <a:t>ПДМ ће на малом узорку школа „пилотирати“ Стручна упутства.</a:t>
            </a:r>
            <a:endParaRPr lang="sr-Cyrl-RS" sz="28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2F5597"/>
              </a:buClr>
              <a:buFont typeface="Wingdings" charset="2"/>
              <a:buChar char=""/>
            </a:pPr>
            <a:r>
              <a:rPr lang="sr-Cyrl-RS" sz="2800" b="0" strike="noStrike" spc="-1" dirty="0" smtClean="0">
                <a:solidFill>
                  <a:srgbClr val="000000"/>
                </a:solidFill>
                <a:latin typeface="Arial"/>
              </a:rPr>
              <a:t>Мај 2021.: Друго пилотирање МАТ (све школе)</a:t>
            </a:r>
            <a:endParaRPr lang="sr-Cyrl-R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838080" y="19620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sr-Cyrl-RS" sz="4000" b="1" strike="noStrike" spc="-1" dirty="0" smtClean="0">
                <a:solidFill>
                  <a:srgbClr val="2F5597"/>
                </a:solidFill>
                <a:latin typeface="Arial"/>
              </a:rPr>
              <a:t>Пилотирање </a:t>
            </a:r>
            <a:r>
              <a:rPr lang="sr-Cyrl-RS" sz="4000" b="1" spc="-1" dirty="0" smtClean="0">
                <a:solidFill>
                  <a:srgbClr val="2F5597"/>
                </a:solidFill>
                <a:latin typeface="Arial"/>
              </a:rPr>
              <a:t>ЗИ</a:t>
            </a:r>
            <a:endParaRPr lang="sr-Cyrl-RS" sz="4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838080" y="1796949"/>
            <a:ext cx="10515240" cy="203292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ts val="1001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r-Cyrl-RS" sz="2800" b="0" strike="noStrike" spc="-1" dirty="0" smtClean="0">
                <a:solidFill>
                  <a:srgbClr val="000000"/>
                </a:solidFill>
                <a:latin typeface="Arial"/>
              </a:rPr>
              <a:t>10 школа</a:t>
            </a:r>
          </a:p>
          <a:p>
            <a:pPr marL="457200" indent="-457200">
              <a:lnSpc>
                <a:spcPct val="90000"/>
              </a:lnSpc>
              <a:spcBef>
                <a:spcPts val="1001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r-Cyrl-RS" sz="2800" spc="-1" dirty="0" smtClean="0">
                <a:solidFill>
                  <a:srgbClr val="000000"/>
                </a:solidFill>
                <a:latin typeface="Arial"/>
              </a:rPr>
              <a:t>18 образовних профила</a:t>
            </a:r>
          </a:p>
          <a:p>
            <a:pPr marL="457200" indent="-457200">
              <a:lnSpc>
                <a:spcPct val="90000"/>
              </a:lnSpc>
              <a:spcBef>
                <a:spcPts val="1001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r-Cyrl-RS" sz="2800" spc="-1" dirty="0" smtClean="0">
                <a:solidFill>
                  <a:srgbClr val="000000"/>
                </a:solidFill>
                <a:latin typeface="Arial"/>
              </a:rPr>
              <a:t>По неколико кандидата из одељења</a:t>
            </a: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50827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838080" y="19620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000" b="1" strike="noStrike" spc="-1">
                <a:solidFill>
                  <a:srgbClr val="2F5597"/>
                </a:solidFill>
                <a:latin typeface="Arial"/>
              </a:rPr>
              <a:t>Прво пилотирање МАТ</a:t>
            </a:r>
            <a:endParaRPr lang="en-U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838080" y="141264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sr-Cyrl-RS" sz="2800" b="0" strike="noStrike" spc="-1" dirty="0" smtClean="0">
                <a:solidFill>
                  <a:srgbClr val="000000"/>
                </a:solidFill>
                <a:latin typeface="Arial"/>
              </a:rPr>
              <a:t>Три предмета у већини школа:</a:t>
            </a:r>
            <a:endParaRPr lang="sr-Cyrl-RS" sz="28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624600" indent="-456840">
              <a:lnSpc>
                <a:spcPct val="90000"/>
              </a:lnSpc>
              <a:spcBef>
                <a:spcPts val="1001"/>
              </a:spcBef>
              <a:buClr>
                <a:srgbClr val="20419A"/>
              </a:buClr>
              <a:buFont typeface="Wingdings" charset="2"/>
              <a:buChar char=""/>
            </a:pPr>
            <a:r>
              <a:rPr lang="sr-Cyrl-RS" sz="2400" b="1" strike="noStrike" spc="-1" dirty="0" smtClean="0">
                <a:solidFill>
                  <a:srgbClr val="000000"/>
                </a:solidFill>
                <a:latin typeface="Arial"/>
              </a:rPr>
              <a:t>Гимназије:</a:t>
            </a:r>
            <a:r>
              <a:rPr lang="sr-Cyrl-RS" sz="2400" b="0" strike="noStrike" spc="-1" dirty="0" smtClean="0">
                <a:solidFill>
                  <a:srgbClr val="000000"/>
                </a:solidFill>
                <a:latin typeface="Arial"/>
              </a:rPr>
              <a:t> Српски/Матерњи језик и књижевност, Математика и општеобразовни предмет </a:t>
            </a:r>
            <a:r>
              <a:rPr lang="sr-Cyrl-RS" sz="2400" b="1" strike="noStrike" spc="-1" dirty="0" smtClean="0">
                <a:solidFill>
                  <a:srgbClr val="000000"/>
                </a:solidFill>
                <a:latin typeface="Arial"/>
              </a:rPr>
              <a:t>(3)</a:t>
            </a:r>
            <a:endParaRPr lang="sr-Cyrl-RS" sz="24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624600" indent="-456840">
              <a:lnSpc>
                <a:spcPct val="90000"/>
              </a:lnSpc>
              <a:spcBef>
                <a:spcPts val="1001"/>
              </a:spcBef>
              <a:buClr>
                <a:srgbClr val="20419A"/>
              </a:buClr>
              <a:buFont typeface="Wingdings" charset="2"/>
              <a:buChar char=""/>
            </a:pPr>
            <a:r>
              <a:rPr lang="sr-Cyrl-RS" sz="2400" b="1" strike="noStrike" spc="-1" dirty="0" smtClean="0">
                <a:solidFill>
                  <a:srgbClr val="000000"/>
                </a:solidFill>
                <a:latin typeface="Arial"/>
              </a:rPr>
              <a:t>Средње уметничке школе:</a:t>
            </a:r>
            <a:r>
              <a:rPr lang="sr-Cyrl-RS" sz="2400" b="0" strike="noStrike" spc="-1" dirty="0" smtClean="0">
                <a:solidFill>
                  <a:srgbClr val="000000"/>
                </a:solidFill>
                <a:latin typeface="Arial"/>
              </a:rPr>
              <a:t> Српски језик и књижевност и општеобразовни предмет </a:t>
            </a:r>
            <a:r>
              <a:rPr lang="sr-Cyrl-RS" sz="2400" b="1" strike="noStrike" spc="-1" dirty="0" smtClean="0">
                <a:solidFill>
                  <a:srgbClr val="000000"/>
                </a:solidFill>
                <a:latin typeface="Arial"/>
              </a:rPr>
              <a:t>(2)</a:t>
            </a:r>
            <a:endParaRPr lang="sr-Cyrl-RS" sz="24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624600" indent="-456840"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  <a:buClr>
                <a:srgbClr val="20419A"/>
              </a:buClr>
              <a:buFont typeface="Wingdings" charset="2"/>
              <a:buChar char=""/>
            </a:pPr>
            <a:r>
              <a:rPr lang="sr-Cyrl-RS" sz="2400" b="1" strike="noStrike" spc="-1" dirty="0" smtClean="0">
                <a:solidFill>
                  <a:srgbClr val="000000"/>
                </a:solidFill>
                <a:latin typeface="Arial"/>
              </a:rPr>
              <a:t>Средње стручне школе:</a:t>
            </a:r>
            <a:r>
              <a:rPr lang="sr-Cyrl-RS" sz="2400" b="0" strike="noStrike" spc="-1" dirty="0" smtClean="0">
                <a:solidFill>
                  <a:srgbClr val="000000"/>
                </a:solidFill>
                <a:latin typeface="Arial"/>
              </a:rPr>
              <a:t> Српски/Матерњи језик и књижевност, Математика/општеобразовни предмет и теоријски део стручног испита </a:t>
            </a:r>
            <a:r>
              <a:rPr lang="sr-Cyrl-RS" sz="2400" b="1" strike="noStrike" spc="-1" dirty="0" smtClean="0">
                <a:solidFill>
                  <a:srgbClr val="000000"/>
                </a:solidFill>
                <a:latin typeface="Arial"/>
              </a:rPr>
              <a:t>(3)</a:t>
            </a:r>
            <a:endParaRPr lang="sr-Cyrl-RS" sz="24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167400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</a:pPr>
            <a:r>
              <a:rPr lang="sr-Cyrl-RS" sz="2800" b="0" strike="noStrike" spc="-1" dirty="0" smtClean="0">
                <a:solidFill>
                  <a:srgbClr val="000000"/>
                </a:solidFill>
                <a:latin typeface="Arial"/>
              </a:rPr>
              <a:t>ПДМ ће одредити предмете за школе и ученике.</a:t>
            </a:r>
            <a:endParaRPr lang="sr-Cyrl-RS" sz="28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167400">
              <a:lnSpc>
                <a:spcPct val="90000"/>
              </a:lnSpc>
            </a:pPr>
            <a:r>
              <a:rPr lang="sr-Cyrl-RS" sz="2800" b="0" strike="noStrike" spc="-1" dirty="0" smtClean="0">
                <a:solidFill>
                  <a:srgbClr val="000000"/>
                </a:solidFill>
                <a:latin typeface="Arial"/>
              </a:rPr>
              <a:t>Тестови ће имати </a:t>
            </a:r>
            <a:r>
              <a:rPr lang="sr-Cyrl-RS" sz="2800" b="1" strike="noStrike" spc="-1" dirty="0" smtClean="0">
                <a:solidFill>
                  <a:srgbClr val="000000"/>
                </a:solidFill>
                <a:latin typeface="Arial"/>
              </a:rPr>
              <a:t>по 20 задатака</a:t>
            </a:r>
            <a:r>
              <a:rPr lang="sr-Cyrl-RS" sz="2800" b="0" strike="noStrike" spc="-1" dirty="0" smtClean="0">
                <a:solidFill>
                  <a:srgbClr val="000000"/>
                </a:solidFill>
                <a:latin typeface="Arial"/>
              </a:rPr>
              <a:t>; могуће је да ће се задаци решавати онлајн.</a:t>
            </a:r>
            <a:endParaRPr lang="sr-Cyrl-R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121" y="19621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4000" b="1" dirty="0" smtClean="0"/>
              <a:t>Стручно упутство ЗИ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17287"/>
            <a:ext cx="10515600" cy="440642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rgbClr val="2F5597"/>
              </a:buClr>
              <a:buFont typeface="Wingdings" panose="05000000000000000000" pitchFamily="2" charset="2"/>
              <a:buChar char="§"/>
            </a:pPr>
            <a:r>
              <a:rPr lang="sr-Cyrl-RS" sz="2100" dirty="0">
                <a:solidFill>
                  <a:srgbClr val="2F5597"/>
                </a:solidFill>
              </a:rPr>
              <a:t>Стручно упутство за спровођење завршног испита средњег стручног </a:t>
            </a:r>
            <a:r>
              <a:rPr lang="sr-Cyrl-RS" sz="2100" dirty="0" smtClean="0">
                <a:solidFill>
                  <a:srgbClr val="2F5597"/>
                </a:solidFill>
              </a:rPr>
              <a:t>образовања </a:t>
            </a:r>
            <a:br>
              <a:rPr lang="sr-Cyrl-RS" sz="2100" dirty="0" smtClean="0">
                <a:solidFill>
                  <a:srgbClr val="2F5597"/>
                </a:solidFill>
              </a:rPr>
            </a:br>
            <a:r>
              <a:rPr lang="sr-Cyrl-RS" sz="2100" dirty="0" smtClean="0"/>
              <a:t>(прво </a:t>
            </a:r>
            <a:r>
              <a:rPr lang="sr-Cyrl-RS" sz="2100" dirty="0"/>
              <a:t>спровођење ЗИ планирано је за </a:t>
            </a:r>
            <a:r>
              <a:rPr lang="sr-Cyrl-RS" sz="2100" b="1" dirty="0"/>
              <a:t>јун 2021. </a:t>
            </a:r>
            <a:r>
              <a:rPr lang="sr-Cyrl-RS" sz="2100" b="1" dirty="0" smtClean="0"/>
              <a:t>године</a:t>
            </a:r>
            <a:r>
              <a:rPr lang="sr-Cyrl-RS" sz="2100" dirty="0" smtClean="0"/>
              <a:t>)</a:t>
            </a:r>
            <a:endParaRPr lang="sr-Cyrl-RS" sz="2100" dirty="0"/>
          </a:p>
          <a:p>
            <a:pPr>
              <a:lnSpc>
                <a:spcPct val="100000"/>
              </a:lnSpc>
              <a:spcBef>
                <a:spcPts val="2400"/>
              </a:spcBef>
              <a:buClr>
                <a:srgbClr val="2F5597"/>
              </a:buClr>
              <a:buFont typeface="Wingdings" panose="05000000000000000000" pitchFamily="2" charset="2"/>
              <a:buChar char="§"/>
            </a:pPr>
            <a:r>
              <a:rPr lang="sr-Cyrl-RS" sz="2100" dirty="0" smtClean="0">
                <a:solidFill>
                  <a:srgbClr val="2F5597"/>
                </a:solidFill>
              </a:rPr>
              <a:t>Прилози:</a:t>
            </a:r>
            <a:endParaRPr lang="sr-Cyrl-RS" sz="2100" dirty="0"/>
          </a:p>
          <a:p>
            <a:pPr marL="546300" lvl="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Cyrl-RS" sz="2000" dirty="0" smtClean="0"/>
              <a:t>Посебна </a:t>
            </a:r>
            <a:r>
              <a:rPr lang="sr-Cyrl-RS" sz="2000" dirty="0"/>
              <a:t>упутства за учеснике (</a:t>
            </a:r>
            <a:r>
              <a:rPr lang="ru-RU" sz="2000" dirty="0"/>
              <a:t>председници ШМК, тј. директори школа, секретари ШМК, чланови ШИК, </a:t>
            </a:r>
            <a:r>
              <a:rPr lang="ru-RU" sz="2000" dirty="0" smtClean="0"/>
              <a:t>одељењске </a:t>
            </a:r>
            <a:r>
              <a:rPr lang="ru-RU" sz="2000" dirty="0"/>
              <a:t>старешине, стручни сарадници, кандидати и њихови родитељи, односно старатељи)</a:t>
            </a:r>
            <a:endParaRPr lang="sl-SI" sz="2000" dirty="0"/>
          </a:p>
          <a:p>
            <a:pPr marL="546300" lvl="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Cyrl-RS" sz="2000" dirty="0"/>
              <a:t>Упутство за прикупљање </a:t>
            </a:r>
            <a:r>
              <a:rPr lang="sr-Cyrl-RS" sz="2000" dirty="0" smtClean="0"/>
              <a:t>података и </a:t>
            </a:r>
            <a:r>
              <a:rPr lang="sr-Cyrl-RS" sz="2000" dirty="0"/>
              <a:t>Упутство за подношење </a:t>
            </a:r>
            <a:r>
              <a:rPr lang="sr-Cyrl-RS" sz="2000" dirty="0" smtClean="0"/>
              <a:t>приговора</a:t>
            </a:r>
            <a:endParaRPr lang="sl-SI" sz="2000" dirty="0"/>
          </a:p>
          <a:p>
            <a:pPr marL="5463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Cyrl-RS" sz="2000" dirty="0"/>
              <a:t>Смернице за спровођење државне матуре на крају средњег образовања за кандидате са сметњама у развоју и </a:t>
            </a:r>
            <a:r>
              <a:rPr lang="sr-Cyrl-RS" sz="2000" dirty="0" smtClean="0"/>
              <a:t>инвалидитетом</a:t>
            </a:r>
          </a:p>
          <a:p>
            <a:pPr marL="5463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Cyrl-RS" sz="2000" spc="-1" dirty="0">
                <a:solidFill>
                  <a:srgbClr val="000000"/>
                </a:solidFill>
              </a:rPr>
              <a:t>Обрасци (пријава за полагање </a:t>
            </a:r>
            <a:r>
              <a:rPr lang="sr-Cyrl-RS" sz="2000" spc="-1" dirty="0" smtClean="0">
                <a:solidFill>
                  <a:srgbClr val="000000"/>
                </a:solidFill>
              </a:rPr>
              <a:t>завршног испита, </a:t>
            </a:r>
            <a:r>
              <a:rPr lang="sr-Cyrl-RS" sz="2000" spc="-1" dirty="0">
                <a:solidFill>
                  <a:srgbClr val="000000"/>
                </a:solidFill>
              </a:rPr>
              <a:t>записник о </a:t>
            </a:r>
            <a:r>
              <a:rPr lang="ru-RU" sz="2000" spc="-1" dirty="0">
                <a:solidFill>
                  <a:srgbClr val="000000"/>
                </a:solidFill>
              </a:rPr>
              <a:t>полагању </a:t>
            </a:r>
            <a:r>
              <a:rPr lang="sr-Cyrl-RS" sz="2000" spc="-1" dirty="0">
                <a:solidFill>
                  <a:srgbClr val="000000"/>
                </a:solidFill>
              </a:rPr>
              <a:t>завршног испита</a:t>
            </a:r>
            <a:r>
              <a:rPr lang="ru-RU" sz="2000" spc="-1" dirty="0" smtClean="0">
                <a:solidFill>
                  <a:srgbClr val="000000"/>
                </a:solidFill>
              </a:rPr>
              <a:t>)</a:t>
            </a:r>
            <a:endParaRPr lang="sr-Cyrl-RS" sz="2000" spc="-1" dirty="0">
              <a:solidFill>
                <a:srgbClr val="000000"/>
              </a:solidFill>
            </a:endParaRPr>
          </a:p>
          <a:p>
            <a:pPr marL="5463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sr-Cyrl-RS" sz="2100" dirty="0"/>
          </a:p>
        </p:txBody>
      </p:sp>
    </p:spTree>
    <p:extLst>
      <p:ext uri="{BB962C8B-B14F-4D97-AF65-F5344CB8AC3E}">
        <p14:creationId xmlns:p14="http://schemas.microsoft.com/office/powerpoint/2010/main" val="14036455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15848</TotalTime>
  <Words>1514</Words>
  <Application>Microsoft Office PowerPoint</Application>
  <PresentationFormat>Širokozaslonsko</PresentationFormat>
  <Paragraphs>188</Paragraphs>
  <Slides>21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8</vt:i4>
      </vt:variant>
      <vt:variant>
        <vt:lpstr>Tema</vt:lpstr>
      </vt:variant>
      <vt:variant>
        <vt:i4>2</vt:i4>
      </vt:variant>
      <vt:variant>
        <vt:lpstr>Naslovi diapozitivov</vt:lpstr>
      </vt:variant>
      <vt:variant>
        <vt:i4>21</vt:i4>
      </vt:variant>
    </vt:vector>
  </HeadingPairs>
  <TitlesOfParts>
    <vt:vector size="31" baseType="lpstr">
      <vt:lpstr>Arial</vt:lpstr>
      <vt:lpstr>Calibri</vt:lpstr>
      <vt:lpstr>Calibri Light</vt:lpstr>
      <vt:lpstr>DejaVu Sans</vt:lpstr>
      <vt:lpstr>Nunito SemiBold</vt:lpstr>
      <vt:lpstr>Symbol</vt:lpstr>
      <vt:lpstr>Times New Roman</vt:lpstr>
      <vt:lpstr>Wingdings</vt:lpstr>
      <vt:lpstr>Office Theme</vt:lpstr>
      <vt:lpstr>Office Theme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Стручно упутство ЗИ</vt:lpstr>
      <vt:lpstr>PowerPointova predstavitev</vt:lpstr>
      <vt:lpstr>Стручна упутства (прилози)</vt:lpstr>
      <vt:lpstr>Учесници и радна тела</vt:lpstr>
      <vt:lpstr>PowerPointova predstavitev</vt:lpstr>
      <vt:lpstr>PowerPointova predstavitev</vt:lpstr>
      <vt:lpstr>PowerPointova predstavitev</vt:lpstr>
      <vt:lpstr>PowerPointova predstavitev</vt:lpstr>
      <vt:lpstr>Обуке</vt:lpstr>
      <vt:lpstr>Промоција државне матуре и првог пилотирања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Свечано отварање Пројекта државне матуре</dc:title>
  <dc:subject/>
  <dc:creator>Gregor</dc:creator>
  <dc:description/>
  <cp:lastModifiedBy>Nika Schlamberger</cp:lastModifiedBy>
  <cp:revision>523</cp:revision>
  <cp:lastPrinted>2019-06-05T15:11:35Z</cp:lastPrinted>
  <dcterms:created xsi:type="dcterms:W3CDTF">2019-03-25T10:42:48Z</dcterms:created>
  <dcterms:modified xsi:type="dcterms:W3CDTF">2020-09-17T08:13:45Z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16</vt:i4>
  </property>
</Properties>
</file>